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8" r:id="rId1"/>
  </p:sldMasterIdLst>
  <p:notesMasterIdLst>
    <p:notesMasterId r:id="rId56"/>
  </p:notesMasterIdLst>
  <p:sldIdLst>
    <p:sldId id="257" r:id="rId2"/>
    <p:sldId id="258" r:id="rId3"/>
    <p:sldId id="259" r:id="rId4"/>
    <p:sldId id="261" r:id="rId5"/>
    <p:sldId id="262" r:id="rId6"/>
    <p:sldId id="263" r:id="rId7"/>
    <p:sldId id="265" r:id="rId8"/>
    <p:sldId id="266" r:id="rId9"/>
    <p:sldId id="278" r:id="rId10"/>
    <p:sldId id="268" r:id="rId11"/>
    <p:sldId id="306" r:id="rId12"/>
    <p:sldId id="269" r:id="rId13"/>
    <p:sldId id="270" r:id="rId14"/>
    <p:sldId id="271" r:id="rId15"/>
    <p:sldId id="273" r:id="rId16"/>
    <p:sldId id="274" r:id="rId17"/>
    <p:sldId id="275" r:id="rId18"/>
    <p:sldId id="276" r:id="rId19"/>
    <p:sldId id="277" r:id="rId20"/>
    <p:sldId id="279" r:id="rId21"/>
    <p:sldId id="307" r:id="rId22"/>
    <p:sldId id="280" r:id="rId23"/>
    <p:sldId id="289" r:id="rId24"/>
    <p:sldId id="290" r:id="rId25"/>
    <p:sldId id="291" r:id="rId26"/>
    <p:sldId id="292" r:id="rId27"/>
    <p:sldId id="293" r:id="rId28"/>
    <p:sldId id="303" r:id="rId29"/>
    <p:sldId id="298" r:id="rId30"/>
    <p:sldId id="299" r:id="rId31"/>
    <p:sldId id="300" r:id="rId32"/>
    <p:sldId id="304" r:id="rId33"/>
    <p:sldId id="305" r:id="rId34"/>
    <p:sldId id="312" r:id="rId35"/>
    <p:sldId id="308" r:id="rId36"/>
    <p:sldId id="309" r:id="rId37"/>
    <p:sldId id="310" r:id="rId38"/>
    <p:sldId id="311" r:id="rId39"/>
    <p:sldId id="281" r:id="rId40"/>
    <p:sldId id="282" r:id="rId41"/>
    <p:sldId id="313" r:id="rId42"/>
    <p:sldId id="320" r:id="rId43"/>
    <p:sldId id="321" r:id="rId44"/>
    <p:sldId id="314" r:id="rId45"/>
    <p:sldId id="315" r:id="rId46"/>
    <p:sldId id="316" r:id="rId47"/>
    <p:sldId id="323" r:id="rId48"/>
    <p:sldId id="322" r:id="rId49"/>
    <p:sldId id="318" r:id="rId50"/>
    <p:sldId id="319" r:id="rId51"/>
    <p:sldId id="324" r:id="rId52"/>
    <p:sldId id="325" r:id="rId53"/>
    <p:sldId id="326" r:id="rId54"/>
    <p:sldId id="327" r:id="rId5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22" autoAdjust="0"/>
  </p:normalViewPr>
  <p:slideViewPr>
    <p:cSldViewPr>
      <p:cViewPr varScale="1">
        <p:scale>
          <a:sx n="65" d="100"/>
          <a:sy n="65" d="100"/>
        </p:scale>
        <p:origin x="145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18C593-CEAE-4A78-BA16-E2589C66AE07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120462-4184-41CC-986E-08BEA43F5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87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Axon</a:t>
            </a:r>
            <a:r>
              <a:rPr lang="en-US" altLang="en-US" baseline="0" dirty="0" smtClean="0"/>
              <a:t> </a:t>
            </a:r>
            <a:r>
              <a:rPr lang="zh-CN" altLang="en-US" baseline="0" dirty="0" smtClean="0"/>
              <a:t>轴突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120462-4184-41CC-986E-08BEA43F58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922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Dendrite</a:t>
            </a:r>
            <a:r>
              <a:rPr lang="en-US" altLang="en-US" baseline="0" dirty="0" smtClean="0"/>
              <a:t> </a:t>
            </a:r>
            <a:r>
              <a:rPr lang="zh-CN" altLang="en-US" baseline="0" dirty="0" smtClean="0"/>
              <a:t>树突</a:t>
            </a:r>
            <a:endParaRPr lang="en-US" altLang="zh-CN" baseline="0" dirty="0" smtClean="0"/>
          </a:p>
          <a:p>
            <a:r>
              <a:rPr lang="en-US" altLang="en-US" dirty="0" smtClean="0"/>
              <a:t>Synapse </a:t>
            </a:r>
            <a:r>
              <a:rPr lang="zh-CN" altLang="en-US" dirty="0" smtClean="0"/>
              <a:t>突触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120462-4184-41CC-986E-08BEA43F58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85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Functions that depend only on the distance from a center vector are radially symmetric about that vector, hence the name radial basis function. </a:t>
            </a:r>
          </a:p>
          <a:p>
            <a:r>
              <a:rPr lang="en-US" altLang="zh-CN" dirty="0" smtClean="0"/>
              <a:t>Given certain mild conditions on the shape of the activation function, RBF networks are universal </a:t>
            </a:r>
            <a:r>
              <a:rPr lang="en-US" altLang="zh-CN" dirty="0" err="1" smtClean="0"/>
              <a:t>approximators</a:t>
            </a:r>
            <a:r>
              <a:rPr lang="en-US" altLang="zh-CN" dirty="0" smtClean="0"/>
              <a:t> on a compact subset of R</a:t>
            </a:r>
            <a:r>
              <a:rPr lang="en-US" altLang="zh-CN" baseline="30000" dirty="0" smtClean="0"/>
              <a:t>n</a:t>
            </a:r>
            <a:r>
              <a:rPr lang="en-US" altLang="zh-CN" dirty="0" smtClean="0"/>
              <a:t>.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This means that an RBF network with enough hidden neurons can approximate any continuous function on a closed, bounded set with arbitrary precision.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120462-4184-41CC-986E-08BEA43F58F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55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若网络中的神经元以任意不依赖于输入值的顺序进行更新，则网络最终将达到</a:t>
            </a:r>
            <a:r>
              <a:rPr lang="en-US" altLang="zh-CN" dirty="0" smtClean="0"/>
              <a:t>Boltzmann</a:t>
            </a:r>
            <a:r>
              <a:rPr lang="zh-CN" altLang="en-US" dirty="0" smtClean="0"/>
              <a:t>分布，此时状态向量</a:t>
            </a:r>
            <a:r>
              <a:rPr lang="en-US" altLang="zh-CN" dirty="0" smtClean="0"/>
              <a:t>s</a:t>
            </a:r>
            <a:r>
              <a:rPr lang="zh-CN" altLang="en-US" dirty="0" smtClean="0"/>
              <a:t>出现的概率仅由其能量与所有可能状态向量的能量确定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120462-4184-41CC-986E-08BEA43F58F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785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Boltzmann</a:t>
            </a:r>
            <a:r>
              <a:rPr lang="zh-CN" altLang="en-US" dirty="0" smtClean="0"/>
              <a:t>机的训练过程就是将每个训练样本视为一个状态向量，使其出现的概率尽可能大。标准的</a:t>
            </a:r>
            <a:r>
              <a:rPr lang="en-US" altLang="zh-CN" dirty="0" smtClean="0"/>
              <a:t>Boltzmann</a:t>
            </a:r>
            <a:r>
              <a:rPr lang="zh-CN" altLang="en-US" dirty="0" smtClean="0"/>
              <a:t>机是一个全连接图，训练网络的复杂度很高，这使其难以用于解决现实任务</a:t>
            </a:r>
            <a:endParaRPr lang="en-US" altLang="zh-CN" dirty="0" smtClean="0"/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these parameters together form a system, they all work together. All these parameters are binary.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120462-4184-41CC-986E-08BEA43F58F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541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59786"/>
            <a:ext cx="9141619" cy="3982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0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dirty="0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977A28C-FE78-4A7E-900D-21CC69047ED1}" type="datetime1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Pttern recognition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page </a:t>
            </a:r>
            <a:fld id="{D92B8BA0-D749-4879-B022-8A2A307BA72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8"/>
          <p:cNvSpPr/>
          <p:nvPr/>
        </p:nvSpPr>
        <p:spPr>
          <a:xfrm>
            <a:off x="0" y="639963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26885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11166A-01FC-4FE9-8AB4-25E63F5E6435}" type="datetime1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Pttern recognition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2B8BA0-D749-4879-B022-8A2A307BA72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385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DABFD81-4CFE-411E-9F67-D351C1EB7821}" type="datetime1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Pttern recognition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2B8BA0-D749-4879-B022-8A2A307BA72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03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93E473-6731-4E9A-9139-17E2327FAD78}" type="datetime1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Pttern recognition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 page </a:t>
            </a:r>
            <a:fld id="{D92B8BA0-D749-4879-B022-8A2A307BA72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70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75614D-0FC8-4B4D-B592-D3DA9CB29C37}" type="datetime1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Pttern recognition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2B8BA0-D749-4879-B022-8A2A307BA72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446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D41522E-EE12-4A19-90CF-EF4151B4F863}" type="datetime1">
              <a:rPr lang="en-US" smtClean="0"/>
              <a:t>10/29/2020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Pttern recognition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2B8BA0-D749-4879-B022-8A2A307BA72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29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79D3223-6763-4EF6-8EED-08C977B64E5B}" type="datetime1">
              <a:rPr lang="en-US" smtClean="0"/>
              <a:t>10/29/2020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Pttern recognition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2B8BA0-D749-4879-B022-8A2A307BA72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806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F422E39-967D-477D-99B7-875CE3B8E038}" type="datetime1">
              <a:rPr lang="en-US" smtClean="0"/>
              <a:t>10/29/2020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Pttern recognition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2B8BA0-D749-4879-B022-8A2A307BA72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773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72C99A-3D09-4CEC-84D7-B6DE65CE6FE8}" type="datetime1">
              <a:rPr lang="en-US" smtClean="0"/>
              <a:t>10/29/2020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smtClean="0"/>
              <a:t>Pttern recognition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2B8BA0-D749-4879-B022-8A2A307BA72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601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0CE1770A-DC54-4185-B916-4ACC56E3522B}" type="datetime1">
              <a:rPr lang="en-US" smtClean="0"/>
              <a:t>10/29/2020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Pttern recognition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D92B8BA0-D749-4879-B022-8A2A307BA72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77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636A9B2-467C-4245-94EB-46516A6BAC2A}" type="datetime1">
              <a:rPr lang="en-US" smtClean="0"/>
              <a:t>10/29/2020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Pttern recognition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2B8BA0-D749-4879-B022-8A2A307BA72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27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59786"/>
            <a:ext cx="9144001" cy="3982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9963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7829" y="116785"/>
            <a:ext cx="8020594" cy="6800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7829" y="856989"/>
            <a:ext cx="8020594" cy="5444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405BE3D4-9A3F-449A-B8D3-6231B8009706}" type="datetime1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smtClean="0"/>
              <a:t>Pttern recognition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 page </a:t>
            </a:r>
            <a:fld id="{D92B8BA0-D749-4879-B022-8A2A307BA723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87829" y="796832"/>
            <a:ext cx="802059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157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230.png"/><Relationship Id="rId18" Type="http://schemas.openxmlformats.org/officeDocument/2006/relationships/image" Target="../media/image290.png"/><Relationship Id="rId3" Type="http://schemas.openxmlformats.org/officeDocument/2006/relationships/image" Target="../media/image44.png"/><Relationship Id="rId7" Type="http://schemas.openxmlformats.org/officeDocument/2006/relationships/image" Target="../media/image170.png"/><Relationship Id="rId12" Type="http://schemas.openxmlformats.org/officeDocument/2006/relationships/image" Target="../media/image220.png"/><Relationship Id="rId17" Type="http://schemas.openxmlformats.org/officeDocument/2006/relationships/image" Target="../media/image280.png"/><Relationship Id="rId2" Type="http://schemas.openxmlformats.org/officeDocument/2006/relationships/image" Target="../media/image43.png"/><Relationship Id="rId16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image" Target="../media/image210.png"/><Relationship Id="rId5" Type="http://schemas.openxmlformats.org/officeDocument/2006/relationships/image" Target="../media/image150.png"/><Relationship Id="rId15" Type="http://schemas.openxmlformats.org/officeDocument/2006/relationships/image" Target="../media/image360.png"/><Relationship Id="rId10" Type="http://schemas.openxmlformats.org/officeDocument/2006/relationships/image" Target="../media/image200.png"/><Relationship Id="rId19" Type="http://schemas.openxmlformats.org/officeDocument/2006/relationships/image" Target="../media/image45.jpeg"/><Relationship Id="rId4" Type="http://schemas.openxmlformats.org/officeDocument/2006/relationships/image" Target="../media/image140.png"/><Relationship Id="rId9" Type="http://schemas.openxmlformats.org/officeDocument/2006/relationships/image" Target="../media/image190.png"/><Relationship Id="rId14" Type="http://schemas.openxmlformats.org/officeDocument/2006/relationships/image" Target="../media/image2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1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13" Type="http://schemas.openxmlformats.org/officeDocument/2006/relationships/image" Target="../media/image500.png"/><Relationship Id="rId18" Type="http://schemas.openxmlformats.org/officeDocument/2006/relationships/image" Target="../media/image55.png"/><Relationship Id="rId3" Type="http://schemas.openxmlformats.org/officeDocument/2006/relationships/image" Target="../media/image400.png"/><Relationship Id="rId21" Type="http://schemas.openxmlformats.org/officeDocument/2006/relationships/image" Target="../media/image58.png"/><Relationship Id="rId7" Type="http://schemas.openxmlformats.org/officeDocument/2006/relationships/image" Target="../media/image440.png"/><Relationship Id="rId12" Type="http://schemas.openxmlformats.org/officeDocument/2006/relationships/image" Target="../media/image490.png"/><Relationship Id="rId17" Type="http://schemas.openxmlformats.org/officeDocument/2006/relationships/image" Target="../media/image54.png"/><Relationship Id="rId2" Type="http://schemas.openxmlformats.org/officeDocument/2006/relationships/image" Target="../media/image390.png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11" Type="http://schemas.openxmlformats.org/officeDocument/2006/relationships/image" Target="../media/image480.png"/><Relationship Id="rId5" Type="http://schemas.openxmlformats.org/officeDocument/2006/relationships/image" Target="../media/image420.png"/><Relationship Id="rId15" Type="http://schemas.openxmlformats.org/officeDocument/2006/relationships/image" Target="../media/image520.png"/><Relationship Id="rId23" Type="http://schemas.openxmlformats.org/officeDocument/2006/relationships/image" Target="../media/image380.png"/><Relationship Id="rId10" Type="http://schemas.openxmlformats.org/officeDocument/2006/relationships/image" Target="../media/image470.png"/><Relationship Id="rId19" Type="http://schemas.openxmlformats.org/officeDocument/2006/relationships/image" Target="../media/image56.png"/><Relationship Id="rId4" Type="http://schemas.openxmlformats.org/officeDocument/2006/relationships/image" Target="../media/image410.png"/><Relationship Id="rId9" Type="http://schemas.openxmlformats.org/officeDocument/2006/relationships/image" Target="../media/image460.png"/><Relationship Id="rId14" Type="http://schemas.openxmlformats.org/officeDocument/2006/relationships/image" Target="../media/image510.png"/><Relationship Id="rId22" Type="http://schemas.openxmlformats.org/officeDocument/2006/relationships/image" Target="../media/image37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Neural Network</a:t>
            </a:r>
          </a:p>
        </p:txBody>
      </p:sp>
      <p:sp>
        <p:nvSpPr>
          <p:cNvPr id="4099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0"/>
            <a:ext cx="7543800" cy="1640379"/>
          </a:xfrm>
        </p:spPr>
        <p:txBody>
          <a:bodyPr/>
          <a:lstStyle/>
          <a:p>
            <a:r>
              <a:rPr lang="en-US" dirty="0" smtClean="0"/>
              <a:t>Ying SHEN</a:t>
            </a:r>
            <a:endParaRPr lang="en-US" dirty="0" smtClean="0"/>
          </a:p>
          <a:p>
            <a:r>
              <a:rPr lang="en-US" dirty="0" err="1" smtClean="0"/>
              <a:t>Sse</a:t>
            </a:r>
            <a:r>
              <a:rPr lang="en-US" dirty="0" smtClean="0"/>
              <a:t>, </a:t>
            </a:r>
            <a:r>
              <a:rPr lang="en-US" dirty="0" err="1" smtClean="0"/>
              <a:t>tongji</a:t>
            </a:r>
            <a:r>
              <a:rPr lang="en-US" dirty="0" smtClean="0"/>
              <a:t> university</a:t>
            </a:r>
          </a:p>
          <a:p>
            <a:r>
              <a:rPr lang="en-US" dirty="0" smtClean="0"/>
              <a:t>Dec. </a:t>
            </a:r>
            <a:r>
              <a:rPr lang="en-US" dirty="0"/>
              <a:t>2016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Example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514600"/>
            <a:ext cx="7315200" cy="196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2A9FEEF-78F1-45B5-912B-D8280DA80D89}" type="datetime1">
              <a:rPr lang="en-US" smtClean="0"/>
              <a:t>10/29/2020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Pttern recognition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page </a:t>
            </a:r>
            <a:fld id="{D92B8BA0-D749-4879-B022-8A2A307BA723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Perceptron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Perceptron consists of two layers of neurons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93E473-6731-4E9A-9139-17E2327FAD78}" type="datetime1">
              <a:rPr lang="en-US" smtClean="0"/>
              <a:t>10/29/2020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page </a:t>
            </a:r>
            <a:fld id="{D92B8BA0-D749-4879-B022-8A2A307BA723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536078" y="2338659"/>
            <a:ext cx="304800" cy="304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Oval 16"/>
          <p:cNvSpPr/>
          <p:nvPr/>
        </p:nvSpPr>
        <p:spPr>
          <a:xfrm>
            <a:off x="2714124" y="3441554"/>
            <a:ext cx="304800" cy="304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Oval 17"/>
          <p:cNvSpPr/>
          <p:nvPr/>
        </p:nvSpPr>
        <p:spPr>
          <a:xfrm>
            <a:off x="4527352" y="3447713"/>
            <a:ext cx="304800" cy="304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0" name="Straight Arrow Connector 51"/>
          <p:cNvCxnSpPr>
            <a:stCxn id="9" idx="0"/>
            <a:endCxn id="7" idx="4"/>
          </p:cNvCxnSpPr>
          <p:nvPr/>
        </p:nvCxnSpPr>
        <p:spPr>
          <a:xfrm flipH="1" flipV="1">
            <a:off x="3688478" y="2643459"/>
            <a:ext cx="991274" cy="8042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51"/>
          <p:cNvCxnSpPr>
            <a:stCxn id="8" idx="0"/>
            <a:endCxn id="7" idx="4"/>
          </p:cNvCxnSpPr>
          <p:nvPr/>
        </p:nvCxnSpPr>
        <p:spPr>
          <a:xfrm flipV="1">
            <a:off x="2866524" y="2643459"/>
            <a:ext cx="821954" cy="7980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3137097" y="2184847"/>
                <a:ext cx="4944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7097" y="2184847"/>
                <a:ext cx="494404" cy="461665"/>
              </a:xfrm>
              <a:prstGeom prst="rect">
                <a:avLst/>
              </a:prstGeom>
              <a:blipFill>
                <a:blip r:embed="rId2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2642693" y="3806511"/>
                <a:ext cx="4944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693" y="3806511"/>
                <a:ext cx="494404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4474740" y="3806511"/>
                <a:ext cx="4944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740" y="3806511"/>
                <a:ext cx="494404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51"/>
          <p:cNvCxnSpPr>
            <a:stCxn id="7" idx="0"/>
          </p:cNvCxnSpPr>
          <p:nvPr/>
        </p:nvCxnSpPr>
        <p:spPr>
          <a:xfrm flipV="1">
            <a:off x="3688478" y="1776324"/>
            <a:ext cx="0" cy="56233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2821177" y="2680861"/>
                <a:ext cx="4944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177" y="2680861"/>
                <a:ext cx="494404" cy="461665"/>
              </a:xfrm>
              <a:prstGeom prst="rect">
                <a:avLst/>
              </a:prstGeom>
              <a:blipFill>
                <a:blip r:embed="rId5"/>
                <a:stretch>
                  <a:fillRect r="-1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4110830" y="2694277"/>
                <a:ext cx="4944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830" y="2694277"/>
                <a:ext cx="494404" cy="461665"/>
              </a:xfrm>
              <a:prstGeom prst="rect">
                <a:avLst/>
              </a:prstGeom>
              <a:blipFill>
                <a:blip r:embed="rId6"/>
                <a:stretch>
                  <a:fillRect r="-24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本框 36"/>
          <p:cNvSpPr txBox="1"/>
          <p:nvPr/>
        </p:nvSpPr>
        <p:spPr>
          <a:xfrm>
            <a:off x="5323508" y="3348335"/>
            <a:ext cx="1523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Input layer</a:t>
            </a:r>
            <a:endParaRPr lang="en-US" sz="2400" dirty="0"/>
          </a:p>
        </p:txBody>
      </p:sp>
      <p:sp>
        <p:nvSpPr>
          <p:cNvPr id="38" name="文本框 37"/>
          <p:cNvSpPr txBox="1"/>
          <p:nvPr/>
        </p:nvSpPr>
        <p:spPr>
          <a:xfrm>
            <a:off x="5323508" y="2262194"/>
            <a:ext cx="1763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Output layer</a:t>
            </a:r>
            <a:endParaRPr lang="en-US" sz="2400" dirty="0"/>
          </a:p>
        </p:txBody>
      </p:sp>
      <p:cxnSp>
        <p:nvCxnSpPr>
          <p:cNvPr id="39" name="Straight Arrow Connector 51"/>
          <p:cNvCxnSpPr>
            <a:stCxn id="40" idx="1"/>
          </p:cNvCxnSpPr>
          <p:nvPr/>
        </p:nvCxnSpPr>
        <p:spPr>
          <a:xfrm flipH="1">
            <a:off x="3817775" y="2493027"/>
            <a:ext cx="715783" cy="61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4533558" y="2262194"/>
                <a:ext cx="4063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558" y="2262194"/>
                <a:ext cx="40634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3992657" y="2063055"/>
                <a:ext cx="4944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657" y="2063055"/>
                <a:ext cx="494404" cy="461665"/>
              </a:xfrm>
              <a:prstGeom prst="rect">
                <a:avLst/>
              </a:prstGeom>
              <a:blipFill>
                <a:blip r:embed="rId8"/>
                <a:stretch>
                  <a:fillRect r="-2469"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801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600" dirty="0" smtClean="0"/>
                  <a:t>The perceptron training algorithm can be used to adjust the weights of an artificial neuron.</a:t>
                </a:r>
              </a:p>
              <a:p>
                <a:r>
                  <a:rPr lang="en-US" sz="2600" dirty="0" smtClean="0"/>
                  <a:t>The </a:t>
                </a:r>
                <a:r>
                  <a:rPr lang="en-US" sz="2600" dirty="0"/>
                  <a:t>weights are adjusted until the outputs of the neuron become consistent with the true outputs of training examples.</a:t>
                </a:r>
              </a:p>
              <a:p>
                <a:r>
                  <a:rPr lang="en-US" sz="2600" dirty="0" smtClean="0"/>
                  <a:t>The </a:t>
                </a:r>
                <a:r>
                  <a:rPr lang="en-US" sz="2600" dirty="0"/>
                  <a:t>following rule is </a:t>
                </a:r>
                <a:r>
                  <a:rPr lang="en-US" sz="2600" dirty="0" smtClean="0"/>
                  <a:t>used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+∆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600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𝑛𝑒𝑡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600" dirty="0" smtClean="0"/>
              </a:p>
              <a:p>
                <a:r>
                  <a:rPr lang="en-US" sz="2600" dirty="0"/>
                  <a:t>In the </a:t>
                </a:r>
                <a:r>
                  <a:rPr lang="en-US" sz="2600" dirty="0" smtClean="0"/>
                  <a:t>equation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 smtClean="0"/>
                  <a:t> is </a:t>
                </a:r>
                <a:r>
                  <a:rPr lang="en-US" sz="2200" dirty="0"/>
                  <a:t>the required adjustment for the </a:t>
                </a:r>
                <a:r>
                  <a:rPr lang="en-US" sz="22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200" dirty="0" err="1"/>
                  <a:t>-th</a:t>
                </a:r>
                <a:r>
                  <a:rPr lang="en-US" sz="2200" dirty="0"/>
                  <a:t> weight</a:t>
                </a:r>
                <a:r>
                  <a:rPr lang="en-US" sz="2200" dirty="0" smtClean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200" dirty="0"/>
                  <a:t> is the desired output value.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200" dirty="0" smtClean="0"/>
                  <a:t> </a:t>
                </a:r>
                <a:r>
                  <a:rPr lang="en-US" sz="2200" dirty="0"/>
                  <a:t>is the step size which determines the learning rate.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68" t="-17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1FFDE5A-BAD0-409A-B8AF-04B5CC458CF6}" type="datetime1">
              <a:rPr lang="en-US" smtClean="0"/>
              <a:t>10/29/2020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Pttern recognition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page </a:t>
            </a:r>
            <a:fld id="{D92B8BA0-D749-4879-B022-8A2A307BA723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action of the rule can be summarized as follows:</a:t>
                </a:r>
              </a:p>
              <a:p>
                <a:r>
                  <a:rPr lang="en-US" dirty="0" smtClean="0"/>
                  <a:t>If </a:t>
                </a:r>
                <a:r>
                  <a:rPr lang="en-US" dirty="0"/>
                  <a:t>the desired output and actual output values are equal, do nothing.</a:t>
                </a:r>
              </a:p>
              <a:p>
                <a:r>
                  <a:rPr lang="en-US" dirty="0" smtClean="0"/>
                  <a:t>If </a:t>
                </a:r>
                <a:r>
                  <a:rPr lang="en-US" dirty="0"/>
                  <a:t>the neuron output is –1 and should be 1</a:t>
                </a:r>
              </a:p>
              <a:p>
                <a:pPr lvl="1"/>
                <a:r>
                  <a:rPr lang="en-US" dirty="0" smtClean="0"/>
                  <a:t>Increment </a:t>
                </a:r>
                <a:r>
                  <a:rPr lang="en-US" dirty="0"/>
                  <a:t>the </a:t>
                </a:r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 err="1"/>
                  <a:t>-th</a:t>
                </a:r>
                <a:r>
                  <a:rPr lang="en-US" dirty="0"/>
                  <a:t> weight by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:r>
                  <a:rPr lang="en-US" dirty="0" smtClean="0"/>
                  <a:t>If </a:t>
                </a:r>
                <a:r>
                  <a:rPr lang="en-US" dirty="0"/>
                  <a:t>the neuron output is 1 and should be –1</a:t>
                </a:r>
              </a:p>
              <a:p>
                <a:pPr lvl="1"/>
                <a:r>
                  <a:rPr lang="en-US" dirty="0" smtClean="0"/>
                  <a:t>Decrement </a:t>
                </a:r>
                <a:r>
                  <a:rPr lang="en-US" dirty="0"/>
                  <a:t>the </a:t>
                </a:r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 err="1"/>
                  <a:t>-th</a:t>
                </a:r>
                <a:r>
                  <a:rPr lang="en-US" dirty="0"/>
                  <a:t> weight by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584D5F9-59E0-47DE-BD00-B8D1E7CBEAE2}" type="datetime1">
              <a:rPr lang="en-US" smtClean="0"/>
              <a:t>10/29/2020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Pttern recognition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page </a:t>
            </a:r>
            <a:fld id="{D92B8BA0-D749-4879-B022-8A2A307BA723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34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 smtClean="0"/>
                  <a:t>The weights should not be changed too drastically because they are adjusted only for the current training example.</a:t>
                </a:r>
              </a:p>
              <a:p>
                <a:r>
                  <a:rPr lang="en-US" altLang="en-US" dirty="0" smtClean="0"/>
                  <a:t>Otherwise, the adjustments made in earlier iterations will be undone.</a:t>
                </a:r>
              </a:p>
              <a:p>
                <a:r>
                  <a:rPr lang="en-US" altLang="en-US" dirty="0"/>
                  <a:t>The step size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altLang="en-US" dirty="0"/>
                  <a:t> is a parameter whose value is between 0 and 1.</a:t>
                </a:r>
              </a:p>
              <a:p>
                <a:r>
                  <a:rPr lang="en-US" altLang="en-US" dirty="0"/>
                  <a:t>It can be used to control the amount of adjustments made in each iteration.</a:t>
                </a:r>
              </a:p>
              <a:p>
                <a:r>
                  <a:rPr lang="en-US" altLang="en-US" dirty="0"/>
                  <a:t>If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altLang="en-US" dirty="0"/>
                  <a:t> is close to 0, then the new weight is mostly influenced by the value of the old weight.</a:t>
                </a:r>
              </a:p>
              <a:p>
                <a:r>
                  <a:rPr lang="en-US" altLang="en-US" dirty="0"/>
                  <a:t>If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altLang="en-US" dirty="0"/>
                  <a:t> is close to 1, then the new weight is sensitive to the amount of adjustment performed in the current iteration.</a:t>
                </a:r>
              </a:p>
              <a:p>
                <a:endParaRPr lang="en-US" altLang="en-US" dirty="0" smtClean="0"/>
              </a:p>
            </p:txBody>
          </p:sp>
        </mc:Choice>
        <mc:Fallback xmlns="">
          <p:sp>
            <p:nvSpPr>
              <p:cNvPr id="18434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 r="-25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6755E2-6335-46AF-A8F5-7E43615ABAF7}" type="datetime1">
              <a:rPr lang="en-US" smtClean="0"/>
              <a:t>10/29/2020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page </a:t>
            </a:r>
            <a:fld id="{D92B8BA0-D749-4879-B022-8A2A307BA723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8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 smtClean="0"/>
                  <a:t>In some cases, an adaptive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altLang="en-US" dirty="0" smtClean="0"/>
                  <a:t> value can be used</a:t>
                </a:r>
              </a:p>
              <a:p>
                <a:pPr lvl="1"/>
                <a:r>
                  <a:rPr lang="en-US" altLang="en-US" dirty="0" smtClean="0"/>
                  <a:t>Initially,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altLang="en-US" dirty="0" smtClean="0"/>
                  <a:t> is moderately large during the first few iterations.</a:t>
                </a:r>
              </a:p>
              <a:p>
                <a:pPr lvl="1"/>
                <a:r>
                  <a:rPr lang="en-US" altLang="en-US" dirty="0" smtClean="0"/>
                  <a:t>It then gradually decreases in subsequent iterations.</a:t>
                </a:r>
              </a:p>
            </p:txBody>
          </p:sp>
        </mc:Choice>
        <mc:Fallback xmlns="">
          <p:sp>
            <p:nvSpPr>
              <p:cNvPr id="2048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060789-9AB1-4689-AFE3-EAC0A259068D}" type="datetime1">
              <a:rPr lang="en-US" smtClean="0"/>
              <a:t>10/29/2020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page </a:t>
            </a:r>
            <a:fld id="{D92B8BA0-D749-4879-B022-8A2A307BA723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Example</a:t>
            </a:r>
          </a:p>
        </p:txBody>
      </p:sp>
      <p:sp>
        <p:nvSpPr>
          <p:cNvPr id="2150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A set of patterns are to be classified in a 2-D space.</a:t>
            </a:r>
          </a:p>
          <a:p>
            <a:r>
              <a:rPr lang="en-US" altLang="en-US" smtClean="0"/>
              <a:t>The first two columns of the table list the 2-D coordinates of the patterns.</a:t>
            </a:r>
          </a:p>
          <a:p>
            <a:r>
              <a:rPr lang="en-US" altLang="en-US" smtClean="0"/>
              <a:t>The third column represents the classification, +1 or – 1.</a:t>
            </a:r>
          </a:p>
          <a:p>
            <a:r>
              <a:rPr lang="en-US" altLang="en-US" smtClean="0"/>
              <a:t>The patterns are linearly separable, i.e., they can be completely separated by a hyperplane.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9462795-1C47-4B1C-B95E-96E1AC69C1C2}" type="datetime1">
              <a:rPr lang="en-US" smtClean="0"/>
              <a:t>10/29/2020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page </a:t>
            </a:r>
            <a:fld id="{D92B8BA0-D749-4879-B022-8A2A307BA723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Example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800225"/>
            <a:ext cx="3157538" cy="391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048000"/>
            <a:ext cx="342900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761329-7BBD-41AE-8FFE-BFEC31D4E1B0}" type="datetime1">
              <a:rPr lang="en-US" smtClean="0"/>
              <a:t>10/29/2020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Pttern recognition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page </a:t>
            </a:r>
            <a:fld id="{D92B8BA0-D749-4879-B022-8A2A307BA723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Example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209800"/>
            <a:ext cx="4584700" cy="184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059238"/>
            <a:ext cx="4584700" cy="184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85E4556-21F5-4439-B98C-BB646BD0434C}" type="datetime1">
              <a:rPr lang="en-US" smtClean="0"/>
              <a:t>10/29/2020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Pttern recognition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page </a:t>
            </a:r>
            <a:fld id="{D92B8BA0-D749-4879-B022-8A2A307BA723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Exclusive-OR</a:t>
            </a:r>
          </a:p>
        </p:txBody>
      </p:sp>
      <p:sp>
        <p:nvSpPr>
          <p:cNvPr id="24578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Perceptron cannot solve those problems where the patterns are not linearly separable</a:t>
            </a:r>
          </a:p>
          <a:p>
            <a:r>
              <a:rPr lang="en-US" altLang="en-US" smtClean="0"/>
              <a:t>An example of this is the exclusive-OR problem.</a:t>
            </a:r>
          </a:p>
          <a:p>
            <a:r>
              <a:rPr lang="en-US" altLang="en-US" smtClean="0"/>
              <a:t>Multilayer networks are required for solving such kinds of problems.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CD22B0-281F-4D30-A467-4FB5B148CBD8}" type="datetime1">
              <a:rPr lang="en-US" smtClean="0"/>
              <a:t>10/29/2020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page </a:t>
            </a:r>
            <a:fld id="{D92B8BA0-D749-4879-B022-8A2A307BA723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6140575" y="3713020"/>
            <a:ext cx="2765506" cy="2268304"/>
            <a:chOff x="6140575" y="3816007"/>
            <a:chExt cx="2765506" cy="2268304"/>
          </a:xfrm>
        </p:grpSpPr>
        <p:pic>
          <p:nvPicPr>
            <p:cNvPr id="38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185"/>
            <a:stretch/>
          </p:blipFill>
          <p:spPr bwMode="auto">
            <a:xfrm>
              <a:off x="6140575" y="4343400"/>
              <a:ext cx="2765506" cy="1523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文本框 38"/>
            <p:cNvSpPr txBox="1"/>
            <p:nvPr/>
          </p:nvSpPr>
          <p:spPr>
            <a:xfrm>
              <a:off x="6208510" y="4445464"/>
              <a:ext cx="332916" cy="503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/>
                <a:t>+</a:t>
              </a:r>
              <a:endParaRPr lang="en-US" b="1" dirty="0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8103443" y="4335193"/>
              <a:ext cx="332916" cy="609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/>
                <a:t>-</a:t>
              </a:r>
              <a:endParaRPr lang="en-US" sz="2400" b="1" dirty="0"/>
            </a:p>
          </p:txBody>
        </p:sp>
        <p:cxnSp>
          <p:nvCxnSpPr>
            <p:cNvPr id="44" name="直接连接符 43"/>
            <p:cNvCxnSpPr/>
            <p:nvPr/>
          </p:nvCxnSpPr>
          <p:spPr>
            <a:xfrm>
              <a:off x="7425344" y="3816007"/>
              <a:ext cx="0" cy="226830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822961" y="5920799"/>
                <a:ext cx="18321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smtClean="0"/>
                  <a:t>and(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 smtClean="0"/>
                  <a:t>)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1" y="5920799"/>
                <a:ext cx="1832137" cy="461665"/>
              </a:xfrm>
              <a:prstGeom prst="rect">
                <a:avLst/>
              </a:prstGeom>
              <a:blipFill>
                <a:blip r:embed="rId3"/>
                <a:stretch>
                  <a:fillRect l="-4983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3692611" y="5919153"/>
                <a:ext cx="18321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smtClean="0"/>
                  <a:t>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 smtClean="0"/>
                  <a:t>)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611" y="5919153"/>
                <a:ext cx="1832137" cy="461665"/>
              </a:xfrm>
              <a:prstGeom prst="rect">
                <a:avLst/>
              </a:prstGeom>
              <a:blipFill>
                <a:blip r:embed="rId4"/>
                <a:stretch>
                  <a:fillRect l="-5333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/>
              <p:cNvSpPr txBox="1"/>
              <p:nvPr/>
            </p:nvSpPr>
            <p:spPr>
              <a:xfrm>
                <a:off x="6614693" y="5969644"/>
                <a:ext cx="18321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smtClean="0"/>
                  <a:t>not(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 smtClean="0"/>
                  <a:t>)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693" y="5969644"/>
                <a:ext cx="1832137" cy="461665"/>
              </a:xfrm>
              <a:prstGeom prst="rect">
                <a:avLst/>
              </a:prstGeom>
              <a:blipFill>
                <a:blip r:embed="rId5"/>
                <a:stretch>
                  <a:fillRect l="-4983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https://www.hahack.com/images/ann2/tZUEt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2" t="14955" r="10716" b="15494"/>
          <a:stretch/>
        </p:blipFill>
        <p:spPr bwMode="auto">
          <a:xfrm>
            <a:off x="20782" y="3795084"/>
            <a:ext cx="3085632" cy="204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hahack.com/images/ann2/eqMxJ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570" t="14692" r="15372" b="15207"/>
          <a:stretch/>
        </p:blipFill>
        <p:spPr bwMode="auto">
          <a:xfrm>
            <a:off x="3241704" y="3910389"/>
            <a:ext cx="2683632" cy="204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Neural Network</a:t>
            </a:r>
          </a:p>
        </p:txBody>
      </p:sp>
      <p:sp>
        <p:nvSpPr>
          <p:cNvPr id="512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The study of artificial neural networks was inspired by attempts to simulate biological neural systems.</a:t>
            </a:r>
          </a:p>
          <a:p>
            <a:r>
              <a:rPr lang="en-US" altLang="en-US" dirty="0" smtClean="0"/>
              <a:t>The human brain consists primarily of nerve cells called neurons.</a:t>
            </a:r>
          </a:p>
          <a:p>
            <a:r>
              <a:rPr lang="en-US" altLang="en-US" dirty="0" smtClean="0"/>
              <a:t>They are linked together with other neurons via strands of fiber called axons.</a:t>
            </a:r>
          </a:p>
          <a:p>
            <a:r>
              <a:rPr lang="en-US" altLang="en-US" dirty="0" smtClean="0"/>
              <a:t>Axons are used to transmit nerve impulses from one neuron to another whenever the neurons are stimulated.</a:t>
            </a:r>
          </a:p>
        </p:txBody>
      </p:sp>
      <p:pic>
        <p:nvPicPr>
          <p:cNvPr id="1026" name="Picture 2" descr="“neurons”的图片搜索结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88" y="4002776"/>
            <a:ext cx="3715073" cy="239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0CD456D-3CEF-4FAD-ADC5-A78DB89EB9DA}" type="datetime1">
              <a:rPr lang="en-US" smtClean="0"/>
              <a:t>10/29/2020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page </a:t>
            </a:r>
            <a:fld id="{D92B8BA0-D749-4879-B022-8A2A307BA723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1028" name="Picture 4" descr="“neurons”的图片搜索结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8"/>
          <a:stretch/>
        </p:blipFill>
        <p:spPr bwMode="auto">
          <a:xfrm>
            <a:off x="4501962" y="4075721"/>
            <a:ext cx="3907401" cy="228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Exclusive-OR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14400"/>
            <a:ext cx="4338638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7E719-4F75-4666-9B22-1E0AC1F34EE4}" type="datetime1">
              <a:rPr lang="en-US" smtClean="0"/>
              <a:t>10/29/2020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Pttern recognition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page </a:t>
            </a:r>
            <a:fld id="{D92B8BA0-D749-4879-B022-8A2A307BA723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2560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402" y="471942"/>
            <a:ext cx="3318330" cy="2909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6"/>
          <p:cNvSpPr/>
          <p:nvPr/>
        </p:nvSpPr>
        <p:spPr>
          <a:xfrm>
            <a:off x="3523181" y="3654547"/>
            <a:ext cx="304800" cy="304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Oval 16"/>
          <p:cNvSpPr/>
          <p:nvPr/>
        </p:nvSpPr>
        <p:spPr>
          <a:xfrm>
            <a:off x="2701227" y="4757442"/>
            <a:ext cx="304800" cy="304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Oval 17"/>
          <p:cNvSpPr/>
          <p:nvPr/>
        </p:nvSpPr>
        <p:spPr>
          <a:xfrm>
            <a:off x="4514455" y="4763601"/>
            <a:ext cx="304800" cy="304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4" name="Straight Arrow Connector 51"/>
          <p:cNvCxnSpPr>
            <a:stCxn id="11" idx="0"/>
            <a:endCxn id="9" idx="4"/>
          </p:cNvCxnSpPr>
          <p:nvPr/>
        </p:nvCxnSpPr>
        <p:spPr>
          <a:xfrm flipH="1" flipV="1">
            <a:off x="3675581" y="3959347"/>
            <a:ext cx="991274" cy="8042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51"/>
          <p:cNvCxnSpPr>
            <a:stCxn id="10" idx="0"/>
            <a:endCxn id="9" idx="4"/>
          </p:cNvCxnSpPr>
          <p:nvPr/>
        </p:nvCxnSpPr>
        <p:spPr>
          <a:xfrm flipV="1">
            <a:off x="2853627" y="3959347"/>
            <a:ext cx="821954" cy="7980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51"/>
          <p:cNvCxnSpPr>
            <a:stCxn id="40" idx="0"/>
            <a:endCxn id="10" idx="4"/>
          </p:cNvCxnSpPr>
          <p:nvPr/>
        </p:nvCxnSpPr>
        <p:spPr>
          <a:xfrm flipH="1" flipV="1">
            <a:off x="2853627" y="5062242"/>
            <a:ext cx="1813228" cy="93587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51"/>
          <p:cNvCxnSpPr>
            <a:stCxn id="39" idx="0"/>
            <a:endCxn id="11" idx="4"/>
          </p:cNvCxnSpPr>
          <p:nvPr/>
        </p:nvCxnSpPr>
        <p:spPr>
          <a:xfrm flipV="1">
            <a:off x="2853627" y="5068401"/>
            <a:ext cx="1813228" cy="9527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51"/>
          <p:cNvCxnSpPr>
            <a:stCxn id="39" idx="0"/>
            <a:endCxn id="10" idx="4"/>
          </p:cNvCxnSpPr>
          <p:nvPr/>
        </p:nvCxnSpPr>
        <p:spPr>
          <a:xfrm flipV="1">
            <a:off x="2853627" y="5062242"/>
            <a:ext cx="0" cy="95892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51"/>
          <p:cNvCxnSpPr>
            <a:stCxn id="40" idx="0"/>
            <a:endCxn id="11" idx="4"/>
          </p:cNvCxnSpPr>
          <p:nvPr/>
        </p:nvCxnSpPr>
        <p:spPr>
          <a:xfrm flipV="1">
            <a:off x="4666855" y="5068401"/>
            <a:ext cx="0" cy="9297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3124200" y="3500735"/>
                <a:ext cx="4944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3500735"/>
                <a:ext cx="494404" cy="46166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2606425" y="6021164"/>
                <a:ext cx="4944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425" y="6021164"/>
                <a:ext cx="494404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4419653" y="5998121"/>
                <a:ext cx="4944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53" y="5998121"/>
                <a:ext cx="49440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51"/>
          <p:cNvCxnSpPr>
            <a:stCxn id="71" idx="3"/>
            <a:endCxn id="10" idx="2"/>
          </p:cNvCxnSpPr>
          <p:nvPr/>
        </p:nvCxnSpPr>
        <p:spPr>
          <a:xfrm>
            <a:off x="2014752" y="4909842"/>
            <a:ext cx="68647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51"/>
          <p:cNvCxnSpPr>
            <a:stCxn id="70" idx="1"/>
            <a:endCxn id="11" idx="6"/>
          </p:cNvCxnSpPr>
          <p:nvPr/>
        </p:nvCxnSpPr>
        <p:spPr>
          <a:xfrm flipH="1">
            <a:off x="4819255" y="4909842"/>
            <a:ext cx="715783" cy="61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/>
              <p:cNvSpPr txBox="1"/>
              <p:nvPr/>
            </p:nvSpPr>
            <p:spPr>
              <a:xfrm>
                <a:off x="5535038" y="4679009"/>
                <a:ext cx="4063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文本框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5038" y="4679009"/>
                <a:ext cx="40634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/>
              <p:cNvSpPr txBox="1"/>
              <p:nvPr/>
            </p:nvSpPr>
            <p:spPr>
              <a:xfrm>
                <a:off x="1603177" y="4679009"/>
                <a:ext cx="411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文本框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177" y="4679009"/>
                <a:ext cx="41157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/>
              <p:cNvSpPr txBox="1"/>
              <p:nvPr/>
            </p:nvSpPr>
            <p:spPr>
              <a:xfrm>
                <a:off x="2454025" y="5364341"/>
                <a:ext cx="4944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文本框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025" y="5364341"/>
                <a:ext cx="49440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/>
              <p:cNvSpPr txBox="1"/>
              <p:nvPr/>
            </p:nvSpPr>
            <p:spPr>
              <a:xfrm>
                <a:off x="4705929" y="5299348"/>
                <a:ext cx="4944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文本框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929" y="5299348"/>
                <a:ext cx="49440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/>
              <p:cNvSpPr txBox="1"/>
              <p:nvPr/>
            </p:nvSpPr>
            <p:spPr>
              <a:xfrm>
                <a:off x="3905713" y="4922160"/>
                <a:ext cx="4944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文本框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713" y="4922160"/>
                <a:ext cx="494404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/>
              <p:cNvSpPr txBox="1"/>
              <p:nvPr/>
            </p:nvSpPr>
            <p:spPr>
              <a:xfrm>
                <a:off x="3118033" y="4948535"/>
                <a:ext cx="4944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0" name="文本框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033" y="4948535"/>
                <a:ext cx="49440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本框 92"/>
              <p:cNvSpPr txBox="1"/>
              <p:nvPr/>
            </p:nvSpPr>
            <p:spPr>
              <a:xfrm>
                <a:off x="1905000" y="4489592"/>
                <a:ext cx="4944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−1.5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文本框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4489592"/>
                <a:ext cx="494404" cy="461665"/>
              </a:xfrm>
              <a:prstGeom prst="rect">
                <a:avLst/>
              </a:prstGeom>
              <a:blipFill>
                <a:blip r:embed="rId13"/>
                <a:stretch>
                  <a:fillRect r="-67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本框 93"/>
              <p:cNvSpPr txBox="1"/>
              <p:nvPr/>
            </p:nvSpPr>
            <p:spPr>
              <a:xfrm>
                <a:off x="4800600" y="4503336"/>
                <a:ext cx="4944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文本框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4503336"/>
                <a:ext cx="494404" cy="461665"/>
              </a:xfrm>
              <a:prstGeom prst="rect">
                <a:avLst/>
              </a:prstGeom>
              <a:blipFill>
                <a:blip r:embed="rId14"/>
                <a:stretch>
                  <a:fillRect r="-67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51"/>
          <p:cNvCxnSpPr>
            <a:stCxn id="97" idx="1"/>
          </p:cNvCxnSpPr>
          <p:nvPr/>
        </p:nvCxnSpPr>
        <p:spPr>
          <a:xfrm flipH="1">
            <a:off x="3841357" y="3807644"/>
            <a:ext cx="715782" cy="61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本框 96"/>
              <p:cNvSpPr txBox="1"/>
              <p:nvPr/>
            </p:nvSpPr>
            <p:spPr>
              <a:xfrm>
                <a:off x="4557139" y="3576811"/>
                <a:ext cx="5242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文本框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139" y="3576811"/>
                <a:ext cx="524231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/>
              <p:cNvSpPr txBox="1"/>
              <p:nvPr/>
            </p:nvSpPr>
            <p:spPr>
              <a:xfrm>
                <a:off x="3886200" y="3352800"/>
                <a:ext cx="4944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文本框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3352800"/>
                <a:ext cx="494404" cy="461665"/>
              </a:xfrm>
              <a:prstGeom prst="rect">
                <a:avLst/>
              </a:prstGeom>
              <a:blipFill>
                <a:blip r:embed="rId16"/>
                <a:stretch>
                  <a:fillRect r="-679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51"/>
          <p:cNvCxnSpPr>
            <a:stCxn id="9" idx="0"/>
          </p:cNvCxnSpPr>
          <p:nvPr/>
        </p:nvCxnSpPr>
        <p:spPr>
          <a:xfrm flipV="1">
            <a:off x="3675581" y="3092212"/>
            <a:ext cx="0" cy="56233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/>
              <p:cNvSpPr txBox="1"/>
              <p:nvPr/>
            </p:nvSpPr>
            <p:spPr>
              <a:xfrm>
                <a:off x="2830561" y="3981535"/>
                <a:ext cx="4944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文本框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561" y="3981535"/>
                <a:ext cx="494404" cy="461665"/>
              </a:xfrm>
              <a:prstGeom prst="rect">
                <a:avLst/>
              </a:prstGeom>
              <a:blipFill>
                <a:blip r:embed="rId17"/>
                <a:stretch>
                  <a:fillRect r="-20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本框 122"/>
              <p:cNvSpPr txBox="1"/>
              <p:nvPr/>
            </p:nvSpPr>
            <p:spPr>
              <a:xfrm>
                <a:off x="4211525" y="3979539"/>
                <a:ext cx="4944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文本框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525" y="3979539"/>
                <a:ext cx="494404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650" name="组合 25649"/>
          <p:cNvGrpSpPr/>
          <p:nvPr/>
        </p:nvGrpSpPr>
        <p:grpSpPr>
          <a:xfrm>
            <a:off x="5058772" y="256674"/>
            <a:ext cx="3752927" cy="2862012"/>
            <a:chOff x="5058772" y="256674"/>
            <a:chExt cx="3752927" cy="2862012"/>
          </a:xfrm>
        </p:grpSpPr>
        <p:grpSp>
          <p:nvGrpSpPr>
            <p:cNvPr id="25644" name="组合 25643"/>
            <p:cNvGrpSpPr/>
            <p:nvPr/>
          </p:nvGrpSpPr>
          <p:grpSpPr>
            <a:xfrm>
              <a:off x="5058772" y="256674"/>
              <a:ext cx="3752927" cy="2862012"/>
              <a:chOff x="5058772" y="256674"/>
              <a:chExt cx="3752927" cy="2862012"/>
            </a:xfrm>
          </p:grpSpPr>
          <p:cxnSp>
            <p:nvCxnSpPr>
              <p:cNvPr id="25627" name="直接连接符 25626"/>
              <p:cNvCxnSpPr/>
              <p:nvPr/>
            </p:nvCxnSpPr>
            <p:spPr>
              <a:xfrm>
                <a:off x="5800725" y="1594686"/>
                <a:ext cx="1524000" cy="15240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/>
              <p:cNvCxnSpPr/>
              <p:nvPr/>
            </p:nvCxnSpPr>
            <p:spPr>
              <a:xfrm>
                <a:off x="5903495" y="256674"/>
                <a:ext cx="2821405" cy="2772276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633" name="梯形 25632"/>
              <p:cNvSpPr/>
              <p:nvPr/>
            </p:nvSpPr>
            <p:spPr>
              <a:xfrm rot="13491852">
                <a:off x="5058772" y="1479401"/>
                <a:ext cx="3752927" cy="1027759"/>
              </a:xfrm>
              <a:prstGeom prst="trapezoid">
                <a:avLst>
                  <a:gd name="adj" fmla="val 100543"/>
                </a:avLst>
              </a:prstGeom>
              <a:blipFill dpi="0" rotWithShape="1">
                <a:blip r:embed="rId19">
                  <a:alphaModFix amt="60000"/>
                </a:blip>
                <a:srcRect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42" name="文本框 25641"/>
              <p:cNvSpPr txBox="1"/>
              <p:nvPr/>
            </p:nvSpPr>
            <p:spPr>
              <a:xfrm>
                <a:off x="6839534" y="1752600"/>
                <a:ext cx="39946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/>
                  <a:t>+</a:t>
                </a:r>
                <a:endParaRPr lang="en-US" b="1" dirty="0"/>
              </a:p>
            </p:txBody>
          </p:sp>
        </p:grpSp>
        <p:sp>
          <p:nvSpPr>
            <p:cNvPr id="129" name="文本框 128"/>
            <p:cNvSpPr txBox="1"/>
            <p:nvPr/>
          </p:nvSpPr>
          <p:spPr>
            <a:xfrm>
              <a:off x="5534526" y="2057400"/>
              <a:ext cx="31758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/>
                <a:t>-</a:t>
              </a:r>
              <a:endParaRPr lang="en-US" sz="2800" b="1" dirty="0"/>
            </a:p>
          </p:txBody>
        </p:sp>
        <p:sp>
          <p:nvSpPr>
            <p:cNvPr id="130" name="文本框 129"/>
            <p:cNvSpPr txBox="1"/>
            <p:nvPr/>
          </p:nvSpPr>
          <p:spPr>
            <a:xfrm>
              <a:off x="7239000" y="587514"/>
              <a:ext cx="3994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/>
                <a:t>-</a:t>
              </a:r>
              <a:endParaRPr lang="en-US" sz="2400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Multi-layer feedforward neural network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The additional </a:t>
            </a:r>
            <a:r>
              <a:rPr lang="en-US" altLang="en-US" dirty="0" smtClean="0"/>
              <a:t>layers between </a:t>
            </a:r>
            <a:r>
              <a:rPr lang="en-US" altLang="en-US" dirty="0"/>
              <a:t>the input and output nodes are called hidden layers.</a:t>
            </a:r>
          </a:p>
          <a:p>
            <a:r>
              <a:rPr lang="en-US" altLang="en-US" dirty="0"/>
              <a:t>The nodes embedded in these layers are called hidden nodes.</a:t>
            </a:r>
          </a:p>
          <a:p>
            <a:r>
              <a:rPr lang="en-US" altLang="en-US" dirty="0"/>
              <a:t>We focus on feedforward neural networks, in which the nodes in one layer are connected only to the nodes in the next layer.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93E473-6731-4E9A-9139-17E2327FAD78}" type="datetime1">
              <a:rPr lang="en-US" smtClean="0"/>
              <a:t>10/29/2020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page </a:t>
            </a:r>
            <a:fld id="{D92B8BA0-D749-4879-B022-8A2A307BA723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1028" name="Picture 4" descr="multilayer perceptr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8"/>
          <a:stretch/>
        </p:blipFill>
        <p:spPr bwMode="auto">
          <a:xfrm>
            <a:off x="6927" y="3144313"/>
            <a:ext cx="3792188" cy="297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neuralnetworksanddeeplearning.com/images/tikz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529" y="3401394"/>
            <a:ext cx="5686425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94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Backpropagation learning</a:t>
            </a:r>
          </a:p>
        </p:txBody>
      </p:sp>
      <p:sp>
        <p:nvSpPr>
          <p:cNvPr id="26626" name="Content Placeholder 1"/>
          <p:cNvSpPr>
            <a:spLocks noGrp="1"/>
          </p:cNvSpPr>
          <p:nvPr>
            <p:ph idx="1"/>
          </p:nvPr>
        </p:nvSpPr>
        <p:spPr>
          <a:xfrm>
            <a:off x="587829" y="856988"/>
            <a:ext cx="8020594" cy="5772411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The </a:t>
            </a:r>
            <a:r>
              <a:rPr lang="en-US" altLang="en-US" dirty="0"/>
              <a:t>backpropagation learning algorithm is specifically designed for neural networks with multiple layers.</a:t>
            </a:r>
          </a:p>
          <a:p>
            <a:r>
              <a:rPr lang="en-US" altLang="en-US" dirty="0"/>
              <a:t>There are two phases in each iteration of the training algorithm</a:t>
            </a:r>
          </a:p>
          <a:p>
            <a:pPr lvl="1"/>
            <a:r>
              <a:rPr lang="en-US" altLang="en-US" dirty="0"/>
              <a:t>The forward phase</a:t>
            </a:r>
          </a:p>
          <a:p>
            <a:pPr lvl="1"/>
            <a:r>
              <a:rPr lang="en-US" altLang="en-US" dirty="0"/>
              <a:t>The backward phase</a:t>
            </a:r>
          </a:p>
          <a:p>
            <a:endParaRPr lang="en-US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7BD2E72-E7DE-41DD-B1C8-E690D9FBB634}" type="datetime1">
              <a:rPr lang="en-US" smtClean="0"/>
              <a:t>10/29/2020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page </a:t>
            </a:r>
            <a:fld id="{D92B8BA0-D749-4879-B022-8A2A307BA723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7" name="Picture 2" descr="http://www.uml.org.cn/itnews/images/2015092108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r="5929" b="11890"/>
          <a:stretch/>
        </p:blipFill>
        <p:spPr bwMode="auto">
          <a:xfrm>
            <a:off x="2764639" y="3429000"/>
            <a:ext cx="3200400" cy="176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Backpropagation learning</a:t>
            </a:r>
          </a:p>
        </p:txBody>
      </p:sp>
      <p:sp>
        <p:nvSpPr>
          <p:cNvPr id="2867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During the forward phase, the weights obtained from the previous iteration are used to compute the output value of each neuron.</a:t>
            </a:r>
          </a:p>
          <a:p>
            <a:r>
              <a:rPr lang="en-US" altLang="en-US" dirty="0" smtClean="0"/>
              <a:t>Outputs of the neurons at level 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en-US" i="1" dirty="0" smtClean="0"/>
              <a:t> </a:t>
            </a:r>
            <a:r>
              <a:rPr lang="en-US" altLang="en-US" dirty="0" smtClean="0"/>
              <a:t>are computed prior to computing the outputs at level 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en-US" dirty="0" smtClean="0"/>
              <a:t>+1.</a:t>
            </a:r>
          </a:p>
          <a:p>
            <a:endParaRPr lang="en-US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CACE054-EC28-4499-B792-A651EDA5FD45}" type="datetime1">
              <a:rPr lang="en-US" smtClean="0"/>
              <a:t>10/29/2020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page </a:t>
            </a:r>
            <a:fld id="{D92B8BA0-D749-4879-B022-8A2A307BA723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Backpropagation learning</a:t>
            </a:r>
          </a:p>
        </p:txBody>
      </p:sp>
      <p:sp>
        <p:nvSpPr>
          <p:cNvPr id="29698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During the backward phase, the weight update equation is applied in the reverse direction.</a:t>
            </a:r>
          </a:p>
          <a:p>
            <a:r>
              <a:rPr lang="en-US" altLang="en-US" smtClean="0"/>
              <a:t>In other words, the weights at level 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en-US" smtClean="0"/>
              <a:t>+1 are updated before the weights at level 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en-US" i="1" smtClean="0"/>
              <a:t> </a:t>
            </a:r>
            <a:r>
              <a:rPr lang="en-US" altLang="en-US" smtClean="0"/>
              <a:t>are updated.</a:t>
            </a:r>
          </a:p>
          <a:p>
            <a:r>
              <a:rPr lang="en-US" altLang="en-US" smtClean="0"/>
              <a:t>The learning algorithm allows us to use the errors for neurons at layer 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en-US" smtClean="0"/>
              <a:t>+1 to estimate the errors for neurons at layer 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en-US" smtClean="0"/>
              <a:t>.</a:t>
            </a:r>
          </a:p>
          <a:p>
            <a:endParaRPr lang="en-US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FC4F34-1003-4B14-B857-050F725B4E4B}" type="datetime1">
              <a:rPr lang="en-US" smtClean="0"/>
              <a:t>10/29/2020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page </a:t>
            </a:r>
            <a:fld id="{D92B8BA0-D749-4879-B022-8A2A307BA723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Backpropagation learning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62188"/>
            <a:ext cx="6019800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36988"/>
            <a:ext cx="6019800" cy="157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F900D57-4ACE-4999-B496-4AF2D09595EE}" type="datetime1">
              <a:rPr lang="en-US" smtClean="0"/>
              <a:t>10/29/2020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Pttern recognition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page </a:t>
            </a:r>
            <a:fld id="{D92B8BA0-D749-4879-B022-8A2A307BA723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Backpropagation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46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 smtClean="0"/>
                  <a:t>The nodes in the network may use types of activation functions other than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𝑠𝑔𝑛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 smtClean="0"/>
                  <a:t> function.</a:t>
                </a:r>
              </a:p>
            </p:txBody>
          </p:sp>
        </mc:Choice>
        <mc:Fallback xmlns="">
          <p:sp>
            <p:nvSpPr>
              <p:cNvPr id="31746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 r="-1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74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233738"/>
            <a:ext cx="2552700" cy="242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233738"/>
            <a:ext cx="3438525" cy="2312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750" name="Rectangle 4"/>
              <p:cNvSpPr>
                <a:spLocks noChangeArrowheads="1"/>
              </p:cNvSpPr>
              <p:nvPr/>
            </p:nvSpPr>
            <p:spPr bwMode="auto">
              <a:xfrm>
                <a:off x="5486400" y="3135313"/>
                <a:ext cx="69371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</p:txBody>
          </p:sp>
        </mc:Choice>
        <mc:Fallback xmlns="">
          <p:sp>
            <p:nvSpPr>
              <p:cNvPr id="31750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86400" y="3135313"/>
                <a:ext cx="693716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E4A5A7D-E0D3-449F-8BEA-7E1EF6F62AB2}" type="datetime1">
              <a:rPr lang="en-US" smtClean="0"/>
              <a:t>10/29/2020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page </a:t>
            </a:r>
            <a:fld id="{D92B8BA0-D749-4879-B022-8A2A307BA723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 smtClean="0"/>
              <a:t>Backpropagation</a:t>
            </a:r>
            <a:r>
              <a:rPr lang="en-US" altLang="en-US" dirty="0" smtClean="0"/>
              <a:t>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 common activation function is the sigmoid function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An important property of logistic function is that it is </a:t>
                </a:r>
                <a:r>
                  <a:rPr lang="en-US" dirty="0" smtClean="0"/>
                  <a:t>differentiable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415AAF-6213-42CB-BF0C-8AEA622FC90B}" type="datetime1">
              <a:rPr lang="en-US" smtClean="0"/>
              <a:t>10/29/2020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Pttern recognition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page </a:t>
            </a:r>
            <a:fld id="{D92B8BA0-D749-4879-B022-8A2A307BA723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Backpropagation learning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93E473-6731-4E9A-9139-17E2327FAD78}" type="datetime1">
              <a:rPr lang="en-US" smtClean="0"/>
              <a:t>10/29/2020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page </a:t>
            </a:r>
            <a:fld id="{D92B8BA0-D749-4879-B022-8A2A307BA723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7" name="Oval 4"/>
          <p:cNvSpPr/>
          <p:nvPr/>
        </p:nvSpPr>
        <p:spPr>
          <a:xfrm>
            <a:off x="2619249" y="2160687"/>
            <a:ext cx="338570" cy="35897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/>
          </a:p>
        </p:txBody>
      </p:sp>
      <p:sp>
        <p:nvSpPr>
          <p:cNvPr id="8" name="Oval 5"/>
          <p:cNvSpPr/>
          <p:nvPr/>
        </p:nvSpPr>
        <p:spPr>
          <a:xfrm>
            <a:off x="3550316" y="2160687"/>
            <a:ext cx="338570" cy="35897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/>
          </a:p>
        </p:txBody>
      </p:sp>
      <p:sp>
        <p:nvSpPr>
          <p:cNvPr id="9" name="Oval 6"/>
          <p:cNvSpPr/>
          <p:nvPr/>
        </p:nvSpPr>
        <p:spPr>
          <a:xfrm>
            <a:off x="4396741" y="2160687"/>
            <a:ext cx="338570" cy="35897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/>
          </a:p>
        </p:txBody>
      </p:sp>
      <p:sp>
        <p:nvSpPr>
          <p:cNvPr id="10" name="Oval 7"/>
          <p:cNvSpPr/>
          <p:nvPr/>
        </p:nvSpPr>
        <p:spPr>
          <a:xfrm>
            <a:off x="5751021" y="2160687"/>
            <a:ext cx="338570" cy="35897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/>
          </a:p>
        </p:txBody>
      </p:sp>
      <p:sp>
        <p:nvSpPr>
          <p:cNvPr id="11" name="Oval 8"/>
          <p:cNvSpPr/>
          <p:nvPr/>
        </p:nvSpPr>
        <p:spPr>
          <a:xfrm>
            <a:off x="7274586" y="2160687"/>
            <a:ext cx="338570" cy="35897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9"/>
              <p:cNvSpPr txBox="1">
                <a:spLocks noChangeArrowheads="1"/>
              </p:cNvSpPr>
              <p:nvPr/>
            </p:nvSpPr>
            <p:spPr bwMode="auto">
              <a:xfrm>
                <a:off x="2957819" y="2084032"/>
                <a:ext cx="338570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en-US" sz="28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en-US" sz="2800" dirty="0"/>
              </a:p>
            </p:txBody>
          </p:sp>
        </mc:Choice>
        <mc:Fallback xmlns="">
          <p:sp>
            <p:nvSpPr>
              <p:cNvPr id="12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57819" y="2084032"/>
                <a:ext cx="338570" cy="523220"/>
              </a:xfrm>
              <a:prstGeom prst="rect">
                <a:avLst/>
              </a:prstGeom>
              <a:blipFill>
                <a:blip r:embed="rId2"/>
                <a:stretch>
                  <a:fillRect r="-1785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0"/>
              <p:cNvSpPr txBox="1">
                <a:spLocks noChangeArrowheads="1"/>
              </p:cNvSpPr>
              <p:nvPr/>
            </p:nvSpPr>
            <p:spPr bwMode="auto">
              <a:xfrm>
                <a:off x="3888886" y="2070944"/>
                <a:ext cx="338570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en-US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en-US" sz="2800" dirty="0"/>
              </a:p>
            </p:txBody>
          </p:sp>
        </mc:Choice>
        <mc:Fallback xmlns="">
          <p:sp>
            <p:nvSpPr>
              <p:cNvPr id="13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88886" y="2070944"/>
                <a:ext cx="338570" cy="523220"/>
              </a:xfrm>
              <a:prstGeom prst="rect">
                <a:avLst/>
              </a:prstGeom>
              <a:blipFill>
                <a:blip r:embed="rId3"/>
                <a:stretch>
                  <a:fillRect r="-20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1"/>
          <p:cNvSpPr txBox="1">
            <a:spLocks noChangeArrowheads="1"/>
          </p:cNvSpPr>
          <p:nvPr/>
        </p:nvSpPr>
        <p:spPr bwMode="auto">
          <a:xfrm>
            <a:off x="4819953" y="1994288"/>
            <a:ext cx="59249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800"/>
              <a:t>……</a:t>
            </a:r>
          </a:p>
        </p:txBody>
      </p:sp>
      <p:sp>
        <p:nvSpPr>
          <p:cNvPr id="15" name="TextBox 12"/>
          <p:cNvSpPr txBox="1">
            <a:spLocks noChangeArrowheads="1"/>
          </p:cNvSpPr>
          <p:nvPr/>
        </p:nvSpPr>
        <p:spPr bwMode="auto">
          <a:xfrm>
            <a:off x="6512803" y="1981200"/>
            <a:ext cx="59249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800"/>
              <a:t>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3"/>
              <p:cNvSpPr txBox="1">
                <a:spLocks noChangeArrowheads="1"/>
              </p:cNvSpPr>
              <p:nvPr/>
            </p:nvSpPr>
            <p:spPr bwMode="auto">
              <a:xfrm>
                <a:off x="6089591" y="2084032"/>
                <a:ext cx="592497" cy="5579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altLang="en-US" sz="2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6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89591" y="2084032"/>
                <a:ext cx="592497" cy="5579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4"/>
          <p:cNvSpPr/>
          <p:nvPr/>
        </p:nvSpPr>
        <p:spPr>
          <a:xfrm>
            <a:off x="2280679" y="3686330"/>
            <a:ext cx="338570" cy="35897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/>
          </a:p>
        </p:txBody>
      </p:sp>
      <p:sp>
        <p:nvSpPr>
          <p:cNvPr id="18" name="Oval 15"/>
          <p:cNvSpPr/>
          <p:nvPr/>
        </p:nvSpPr>
        <p:spPr>
          <a:xfrm>
            <a:off x="3211746" y="3686330"/>
            <a:ext cx="338570" cy="35897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/>
          </a:p>
        </p:txBody>
      </p:sp>
      <p:sp>
        <p:nvSpPr>
          <p:cNvPr id="19" name="Oval 16"/>
          <p:cNvSpPr/>
          <p:nvPr/>
        </p:nvSpPr>
        <p:spPr>
          <a:xfrm>
            <a:off x="4058171" y="3686330"/>
            <a:ext cx="338570" cy="35897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/>
          </a:p>
        </p:txBody>
      </p:sp>
      <p:sp>
        <p:nvSpPr>
          <p:cNvPr id="20" name="Oval 17"/>
          <p:cNvSpPr/>
          <p:nvPr/>
        </p:nvSpPr>
        <p:spPr>
          <a:xfrm>
            <a:off x="5581736" y="3686330"/>
            <a:ext cx="338570" cy="35897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/>
          </a:p>
        </p:txBody>
      </p:sp>
      <p:sp>
        <p:nvSpPr>
          <p:cNvPr id="21" name="Oval 18"/>
          <p:cNvSpPr/>
          <p:nvPr/>
        </p:nvSpPr>
        <p:spPr>
          <a:xfrm>
            <a:off x="7274586" y="3686330"/>
            <a:ext cx="338570" cy="35897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19"/>
              <p:cNvSpPr txBox="1">
                <a:spLocks noChangeArrowheads="1"/>
              </p:cNvSpPr>
              <p:nvPr/>
            </p:nvSpPr>
            <p:spPr bwMode="auto">
              <a:xfrm>
                <a:off x="2619249" y="3609675"/>
                <a:ext cx="338570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en-US" sz="28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en-US" sz="2800" dirty="0"/>
              </a:p>
            </p:txBody>
          </p:sp>
        </mc:Choice>
        <mc:Fallback xmlns="">
          <p:sp>
            <p:nvSpPr>
              <p:cNvPr id="22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19249" y="3609675"/>
                <a:ext cx="338570" cy="523220"/>
              </a:xfrm>
              <a:prstGeom prst="rect">
                <a:avLst/>
              </a:prstGeom>
              <a:blipFill>
                <a:blip r:embed="rId5"/>
                <a:stretch>
                  <a:fillRect r="-1636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0"/>
              <p:cNvSpPr txBox="1">
                <a:spLocks noChangeArrowheads="1"/>
              </p:cNvSpPr>
              <p:nvPr/>
            </p:nvSpPr>
            <p:spPr bwMode="auto">
              <a:xfrm>
                <a:off x="3550316" y="3596587"/>
                <a:ext cx="338570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en-US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en-US" sz="2800" dirty="0"/>
              </a:p>
            </p:txBody>
          </p:sp>
        </mc:Choice>
        <mc:Fallback xmlns="">
          <p:sp>
            <p:nvSpPr>
              <p:cNvPr id="23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50316" y="3596587"/>
                <a:ext cx="338570" cy="523220"/>
              </a:xfrm>
              <a:prstGeom prst="rect">
                <a:avLst/>
              </a:prstGeom>
              <a:blipFill>
                <a:blip r:embed="rId6"/>
                <a:stretch>
                  <a:fillRect r="-1607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1"/>
          <p:cNvSpPr txBox="1">
            <a:spLocks noChangeArrowheads="1"/>
          </p:cNvSpPr>
          <p:nvPr/>
        </p:nvSpPr>
        <p:spPr bwMode="auto">
          <a:xfrm>
            <a:off x="4481383" y="3519931"/>
            <a:ext cx="59249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800"/>
              <a:t>……</a:t>
            </a:r>
          </a:p>
        </p:txBody>
      </p:sp>
      <p:sp>
        <p:nvSpPr>
          <p:cNvPr id="25" name="TextBox 22"/>
          <p:cNvSpPr txBox="1">
            <a:spLocks noChangeArrowheads="1"/>
          </p:cNvSpPr>
          <p:nvPr/>
        </p:nvSpPr>
        <p:spPr bwMode="auto">
          <a:xfrm>
            <a:off x="6428161" y="3506843"/>
            <a:ext cx="59249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800"/>
              <a:t>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3"/>
              <p:cNvSpPr txBox="1">
                <a:spLocks noChangeArrowheads="1"/>
              </p:cNvSpPr>
              <p:nvPr/>
            </p:nvSpPr>
            <p:spPr bwMode="auto">
              <a:xfrm>
                <a:off x="5920306" y="3609675"/>
                <a:ext cx="592497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altLang="en-US" sz="2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6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20306" y="3609675"/>
                <a:ext cx="592497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34"/>
          <p:cNvSpPr/>
          <p:nvPr/>
        </p:nvSpPr>
        <p:spPr>
          <a:xfrm>
            <a:off x="2534606" y="5122229"/>
            <a:ext cx="338570" cy="35897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/>
          </a:p>
        </p:txBody>
      </p:sp>
      <p:sp>
        <p:nvSpPr>
          <p:cNvPr id="28" name="Oval 35"/>
          <p:cNvSpPr/>
          <p:nvPr/>
        </p:nvSpPr>
        <p:spPr>
          <a:xfrm>
            <a:off x="3465674" y="5122229"/>
            <a:ext cx="338570" cy="35897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/>
          </a:p>
        </p:txBody>
      </p:sp>
      <p:sp>
        <p:nvSpPr>
          <p:cNvPr id="29" name="Oval 36"/>
          <p:cNvSpPr/>
          <p:nvPr/>
        </p:nvSpPr>
        <p:spPr>
          <a:xfrm>
            <a:off x="4312099" y="5122229"/>
            <a:ext cx="338570" cy="35897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/>
          </a:p>
        </p:txBody>
      </p:sp>
      <p:sp>
        <p:nvSpPr>
          <p:cNvPr id="30" name="Oval 37"/>
          <p:cNvSpPr/>
          <p:nvPr/>
        </p:nvSpPr>
        <p:spPr>
          <a:xfrm>
            <a:off x="5666378" y="5122229"/>
            <a:ext cx="338570" cy="35897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/>
          </a:p>
        </p:txBody>
      </p:sp>
      <p:sp>
        <p:nvSpPr>
          <p:cNvPr id="31" name="Oval 38"/>
          <p:cNvSpPr/>
          <p:nvPr/>
        </p:nvSpPr>
        <p:spPr>
          <a:xfrm>
            <a:off x="7274586" y="5122229"/>
            <a:ext cx="338570" cy="35897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9"/>
              <p:cNvSpPr txBox="1">
                <a:spLocks noChangeArrowheads="1"/>
              </p:cNvSpPr>
              <p:nvPr/>
            </p:nvSpPr>
            <p:spPr bwMode="auto">
              <a:xfrm>
                <a:off x="2873176" y="5045574"/>
                <a:ext cx="338570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en-US" sz="2800" dirty="0"/>
              </a:p>
            </p:txBody>
          </p:sp>
        </mc:Choice>
        <mc:Fallback xmlns="">
          <p:sp>
            <p:nvSpPr>
              <p:cNvPr id="32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73176" y="5045574"/>
                <a:ext cx="338570" cy="523220"/>
              </a:xfrm>
              <a:prstGeom prst="rect">
                <a:avLst/>
              </a:prstGeom>
              <a:blipFill>
                <a:blip r:embed="rId8"/>
                <a:stretch>
                  <a:fillRect r="-1785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40"/>
              <p:cNvSpPr txBox="1">
                <a:spLocks noChangeArrowheads="1"/>
              </p:cNvSpPr>
              <p:nvPr/>
            </p:nvSpPr>
            <p:spPr bwMode="auto">
              <a:xfrm>
                <a:off x="3804244" y="5032486"/>
                <a:ext cx="338570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en-US" sz="2800" dirty="0"/>
              </a:p>
            </p:txBody>
          </p:sp>
        </mc:Choice>
        <mc:Fallback xmlns="">
          <p:sp>
            <p:nvSpPr>
              <p:cNvPr id="33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04244" y="5032486"/>
                <a:ext cx="338570" cy="523220"/>
              </a:xfrm>
              <a:prstGeom prst="rect">
                <a:avLst/>
              </a:prstGeom>
              <a:blipFill>
                <a:blip r:embed="rId9"/>
                <a:stretch>
                  <a:fillRect r="-1785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41"/>
          <p:cNvSpPr txBox="1">
            <a:spLocks noChangeArrowheads="1"/>
          </p:cNvSpPr>
          <p:nvPr/>
        </p:nvSpPr>
        <p:spPr bwMode="auto">
          <a:xfrm>
            <a:off x="4735311" y="4955830"/>
            <a:ext cx="59249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800"/>
              <a:t>……</a:t>
            </a:r>
          </a:p>
        </p:txBody>
      </p:sp>
      <p:sp>
        <p:nvSpPr>
          <p:cNvPr id="35" name="TextBox 42"/>
          <p:cNvSpPr txBox="1">
            <a:spLocks noChangeArrowheads="1"/>
          </p:cNvSpPr>
          <p:nvPr/>
        </p:nvSpPr>
        <p:spPr bwMode="auto">
          <a:xfrm>
            <a:off x="6428161" y="4942742"/>
            <a:ext cx="59249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800"/>
              <a:t>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43"/>
              <p:cNvSpPr txBox="1">
                <a:spLocks noChangeArrowheads="1"/>
              </p:cNvSpPr>
              <p:nvPr/>
            </p:nvSpPr>
            <p:spPr bwMode="auto">
              <a:xfrm>
                <a:off x="6004948" y="5045574"/>
                <a:ext cx="592497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en-US" sz="2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6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04948" y="5045574"/>
                <a:ext cx="59249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45"/>
          <p:cNvCxnSpPr>
            <a:stCxn id="20" idx="0"/>
            <a:endCxn id="7" idx="5"/>
          </p:cNvCxnSpPr>
          <p:nvPr/>
        </p:nvCxnSpPr>
        <p:spPr>
          <a:xfrm flipH="1" flipV="1">
            <a:off x="2908444" y="2467312"/>
            <a:ext cx="2842577" cy="121901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47"/>
          <p:cNvCxnSpPr>
            <a:stCxn id="20" idx="0"/>
            <a:endCxn id="8" idx="5"/>
          </p:cNvCxnSpPr>
          <p:nvPr/>
        </p:nvCxnSpPr>
        <p:spPr>
          <a:xfrm flipH="1" flipV="1">
            <a:off x="3839511" y="2467312"/>
            <a:ext cx="1911510" cy="121901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51"/>
          <p:cNvCxnSpPr>
            <a:stCxn id="20" idx="0"/>
            <a:endCxn id="9" idx="5"/>
          </p:cNvCxnSpPr>
          <p:nvPr/>
        </p:nvCxnSpPr>
        <p:spPr>
          <a:xfrm flipH="1" flipV="1">
            <a:off x="4685936" y="2467312"/>
            <a:ext cx="1065085" cy="121901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53"/>
          <p:cNvCxnSpPr>
            <a:endCxn id="10" idx="4"/>
          </p:cNvCxnSpPr>
          <p:nvPr/>
        </p:nvCxnSpPr>
        <p:spPr>
          <a:xfrm flipV="1">
            <a:off x="5751021" y="2519662"/>
            <a:ext cx="169285" cy="116666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55"/>
          <p:cNvCxnSpPr>
            <a:stCxn id="20" idx="0"/>
            <a:endCxn id="11" idx="4"/>
          </p:cNvCxnSpPr>
          <p:nvPr/>
        </p:nvCxnSpPr>
        <p:spPr>
          <a:xfrm flipV="1">
            <a:off x="5751021" y="2519662"/>
            <a:ext cx="1692850" cy="11666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57"/>
          <p:cNvCxnSpPr>
            <a:stCxn id="27" idx="0"/>
            <a:endCxn id="20" idx="4"/>
          </p:cNvCxnSpPr>
          <p:nvPr/>
        </p:nvCxnSpPr>
        <p:spPr>
          <a:xfrm flipV="1">
            <a:off x="2703891" y="4045305"/>
            <a:ext cx="3047130" cy="107692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63"/>
          <p:cNvCxnSpPr>
            <a:stCxn id="28" idx="0"/>
          </p:cNvCxnSpPr>
          <p:nvPr/>
        </p:nvCxnSpPr>
        <p:spPr>
          <a:xfrm flipV="1">
            <a:off x="3634959" y="4045305"/>
            <a:ext cx="2116062" cy="107692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66"/>
          <p:cNvCxnSpPr>
            <a:stCxn id="29" idx="0"/>
          </p:cNvCxnSpPr>
          <p:nvPr/>
        </p:nvCxnSpPr>
        <p:spPr>
          <a:xfrm flipV="1">
            <a:off x="4481383" y="4045305"/>
            <a:ext cx="1269637" cy="107692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69"/>
          <p:cNvCxnSpPr>
            <a:stCxn id="30" idx="0"/>
          </p:cNvCxnSpPr>
          <p:nvPr/>
        </p:nvCxnSpPr>
        <p:spPr>
          <a:xfrm flipH="1" flipV="1">
            <a:off x="5751021" y="4045305"/>
            <a:ext cx="84642" cy="107692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72"/>
          <p:cNvCxnSpPr>
            <a:stCxn id="31" idx="0"/>
          </p:cNvCxnSpPr>
          <p:nvPr/>
        </p:nvCxnSpPr>
        <p:spPr>
          <a:xfrm flipH="1" flipV="1">
            <a:off x="5751021" y="4045305"/>
            <a:ext cx="1692850" cy="107692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86"/>
          <p:cNvSpPr>
            <a:spLocks noChangeArrowheads="1"/>
          </p:cNvSpPr>
          <p:nvPr/>
        </p:nvSpPr>
        <p:spPr bwMode="auto">
          <a:xfrm>
            <a:off x="672471" y="2085901"/>
            <a:ext cx="17156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400" dirty="0"/>
              <a:t>output layer</a:t>
            </a:r>
          </a:p>
        </p:txBody>
      </p:sp>
      <p:sp>
        <p:nvSpPr>
          <p:cNvPr id="50" name="Rectangle 88"/>
          <p:cNvSpPr>
            <a:spLocks noChangeArrowheads="1"/>
          </p:cNvSpPr>
          <p:nvPr/>
        </p:nvSpPr>
        <p:spPr bwMode="auto">
          <a:xfrm>
            <a:off x="587829" y="3611544"/>
            <a:ext cx="17348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400" dirty="0"/>
              <a:t>hidden layer</a:t>
            </a:r>
          </a:p>
        </p:txBody>
      </p:sp>
      <p:sp>
        <p:nvSpPr>
          <p:cNvPr id="51" name="Rectangle 90"/>
          <p:cNvSpPr>
            <a:spLocks noChangeArrowheads="1"/>
          </p:cNvSpPr>
          <p:nvPr/>
        </p:nvSpPr>
        <p:spPr bwMode="auto">
          <a:xfrm>
            <a:off x="790619" y="5047443"/>
            <a:ext cx="15216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400" dirty="0"/>
              <a:t>input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13"/>
              <p:cNvSpPr txBox="1">
                <a:spLocks noChangeArrowheads="1"/>
              </p:cNvSpPr>
              <p:nvPr/>
            </p:nvSpPr>
            <p:spPr bwMode="auto">
              <a:xfrm>
                <a:off x="7613156" y="2058131"/>
                <a:ext cx="592497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altLang="en-US" sz="2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2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13156" y="2058131"/>
                <a:ext cx="59249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63"/>
          <p:cNvCxnSpPr>
            <a:stCxn id="27" idx="0"/>
            <a:endCxn id="17" idx="4"/>
          </p:cNvCxnSpPr>
          <p:nvPr/>
        </p:nvCxnSpPr>
        <p:spPr>
          <a:xfrm flipH="1" flipV="1">
            <a:off x="2449964" y="4045305"/>
            <a:ext cx="253927" cy="10769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63"/>
          <p:cNvCxnSpPr>
            <a:stCxn id="28" idx="0"/>
            <a:endCxn id="17" idx="4"/>
          </p:cNvCxnSpPr>
          <p:nvPr/>
        </p:nvCxnSpPr>
        <p:spPr>
          <a:xfrm flipH="1" flipV="1">
            <a:off x="2449964" y="4045305"/>
            <a:ext cx="1184995" cy="10769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63"/>
          <p:cNvCxnSpPr>
            <a:stCxn id="29" idx="0"/>
            <a:endCxn id="17" idx="4"/>
          </p:cNvCxnSpPr>
          <p:nvPr/>
        </p:nvCxnSpPr>
        <p:spPr>
          <a:xfrm flipH="1" flipV="1">
            <a:off x="2449964" y="4045305"/>
            <a:ext cx="2031420" cy="10769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63"/>
          <p:cNvCxnSpPr>
            <a:stCxn id="30" idx="0"/>
            <a:endCxn id="17" idx="4"/>
          </p:cNvCxnSpPr>
          <p:nvPr/>
        </p:nvCxnSpPr>
        <p:spPr>
          <a:xfrm flipH="1" flipV="1">
            <a:off x="2449964" y="4045305"/>
            <a:ext cx="3385700" cy="10769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63"/>
          <p:cNvCxnSpPr>
            <a:stCxn id="31" idx="0"/>
            <a:endCxn id="17" idx="4"/>
          </p:cNvCxnSpPr>
          <p:nvPr/>
        </p:nvCxnSpPr>
        <p:spPr>
          <a:xfrm flipH="1" flipV="1">
            <a:off x="2449964" y="4045305"/>
            <a:ext cx="4993907" cy="10769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7668068" y="5064123"/>
                <a:ext cx="64511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068" y="5064123"/>
                <a:ext cx="64511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/>
              <p:cNvSpPr/>
              <p:nvPr/>
            </p:nvSpPr>
            <p:spPr>
              <a:xfrm>
                <a:off x="7733021" y="3675973"/>
                <a:ext cx="628890" cy="5564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en-US" sz="2800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3021" y="3675973"/>
                <a:ext cx="628890" cy="55643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57"/>
          <p:cNvCxnSpPr>
            <a:stCxn id="17" idx="0"/>
            <a:endCxn id="10" idx="4"/>
          </p:cNvCxnSpPr>
          <p:nvPr/>
        </p:nvCxnSpPr>
        <p:spPr>
          <a:xfrm flipV="1">
            <a:off x="2449964" y="2519662"/>
            <a:ext cx="3470342" cy="116666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57"/>
          <p:cNvCxnSpPr>
            <a:stCxn id="18" idx="7"/>
            <a:endCxn id="10" idx="4"/>
          </p:cNvCxnSpPr>
          <p:nvPr/>
        </p:nvCxnSpPr>
        <p:spPr>
          <a:xfrm flipV="1">
            <a:off x="3500734" y="2519662"/>
            <a:ext cx="2419572" cy="121923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57"/>
          <p:cNvCxnSpPr>
            <a:stCxn id="19" idx="0"/>
            <a:endCxn id="10" idx="4"/>
          </p:cNvCxnSpPr>
          <p:nvPr/>
        </p:nvCxnSpPr>
        <p:spPr>
          <a:xfrm flipV="1">
            <a:off x="4227456" y="2519662"/>
            <a:ext cx="1692850" cy="116666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57"/>
          <p:cNvCxnSpPr>
            <a:stCxn id="21" idx="0"/>
            <a:endCxn id="10" idx="4"/>
          </p:cNvCxnSpPr>
          <p:nvPr/>
        </p:nvCxnSpPr>
        <p:spPr>
          <a:xfrm flipH="1" flipV="1">
            <a:off x="5920306" y="2519662"/>
            <a:ext cx="1523565" cy="116666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9"/>
              <p:cNvSpPr txBox="1">
                <a:spLocks noChangeArrowheads="1"/>
              </p:cNvSpPr>
              <p:nvPr/>
            </p:nvSpPr>
            <p:spPr bwMode="auto">
              <a:xfrm>
                <a:off x="2743199" y="3023490"/>
                <a:ext cx="708367" cy="5579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43199" y="3023490"/>
                <a:ext cx="708367" cy="5579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9"/>
              <p:cNvSpPr txBox="1">
                <a:spLocks noChangeArrowheads="1"/>
              </p:cNvSpPr>
              <p:nvPr/>
            </p:nvSpPr>
            <p:spPr bwMode="auto">
              <a:xfrm>
                <a:off x="3623830" y="3023490"/>
                <a:ext cx="688268" cy="5579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4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23830" y="3023490"/>
                <a:ext cx="688268" cy="5579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9"/>
              <p:cNvSpPr txBox="1">
                <a:spLocks noChangeArrowheads="1"/>
              </p:cNvSpPr>
              <p:nvPr/>
            </p:nvSpPr>
            <p:spPr bwMode="auto">
              <a:xfrm>
                <a:off x="5681229" y="3048000"/>
                <a:ext cx="627021" cy="5579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h𝑗</m:t>
                          </m:r>
                        </m:sub>
                      </m:sSub>
                    </m:oMath>
                  </m:oMathPara>
                </a14:m>
                <a:endParaRPr lang="en-US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5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81229" y="3048000"/>
                <a:ext cx="627021" cy="5579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9"/>
              <p:cNvSpPr txBox="1">
                <a:spLocks noChangeArrowheads="1"/>
              </p:cNvSpPr>
              <p:nvPr/>
            </p:nvSpPr>
            <p:spPr bwMode="auto">
              <a:xfrm>
                <a:off x="7316906" y="3038676"/>
                <a:ext cx="719461" cy="5579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𝑞𝑗</m:t>
                          </m:r>
                        </m:sub>
                      </m:sSub>
                    </m:oMath>
                  </m:oMathPara>
                </a14:m>
                <a:endParaRPr lang="en-US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7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16906" y="3038676"/>
                <a:ext cx="719461" cy="5579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9"/>
              <p:cNvSpPr txBox="1">
                <a:spLocks noChangeArrowheads="1"/>
              </p:cNvSpPr>
              <p:nvPr/>
            </p:nvSpPr>
            <p:spPr bwMode="auto">
              <a:xfrm>
                <a:off x="2733854" y="4606388"/>
                <a:ext cx="676908" cy="523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8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33854" y="4606388"/>
                <a:ext cx="676908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9"/>
              <p:cNvSpPr txBox="1">
                <a:spLocks noChangeArrowheads="1"/>
              </p:cNvSpPr>
              <p:nvPr/>
            </p:nvSpPr>
            <p:spPr bwMode="auto">
              <a:xfrm>
                <a:off x="3895092" y="4582180"/>
                <a:ext cx="676908" cy="523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95092" y="4582180"/>
                <a:ext cx="676908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9"/>
              <p:cNvSpPr txBox="1">
                <a:spLocks noChangeArrowheads="1"/>
              </p:cNvSpPr>
              <p:nvPr/>
            </p:nvSpPr>
            <p:spPr bwMode="auto">
              <a:xfrm>
                <a:off x="5888004" y="4566081"/>
                <a:ext cx="676908" cy="523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𝑖h</m:t>
                          </m:r>
                        </m:sub>
                      </m:sSub>
                    </m:oMath>
                  </m:oMathPara>
                </a14:m>
                <a:endParaRPr lang="en-US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88004" y="4566081"/>
                <a:ext cx="676908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9"/>
              <p:cNvSpPr txBox="1">
                <a:spLocks noChangeArrowheads="1"/>
              </p:cNvSpPr>
              <p:nvPr/>
            </p:nvSpPr>
            <p:spPr bwMode="auto">
              <a:xfrm>
                <a:off x="7256031" y="4556940"/>
                <a:ext cx="676908" cy="523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𝑑h</m:t>
                          </m:r>
                        </m:sub>
                      </m:sSub>
                    </m:oMath>
                  </m:oMathPara>
                </a14:m>
                <a:endParaRPr lang="en-US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2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56031" y="4556940"/>
                <a:ext cx="676908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直接箭头连接符 59"/>
          <p:cNvCxnSpPr/>
          <p:nvPr/>
        </p:nvCxnSpPr>
        <p:spPr>
          <a:xfrm flipV="1">
            <a:off x="5888004" y="1460424"/>
            <a:ext cx="921047" cy="930688"/>
          </a:xfrm>
          <a:prstGeom prst="straightConnector1">
            <a:avLst/>
          </a:prstGeom>
          <a:ln w="28575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/>
              <p:cNvSpPr/>
              <p:nvPr/>
            </p:nvSpPr>
            <p:spPr>
              <a:xfrm>
                <a:off x="6792754" y="762000"/>
                <a:ext cx="2275046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h𝑗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5" name="矩形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754" y="762000"/>
                <a:ext cx="2275046" cy="110055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直接箭头连接符 76"/>
          <p:cNvCxnSpPr/>
          <p:nvPr/>
        </p:nvCxnSpPr>
        <p:spPr>
          <a:xfrm>
            <a:off x="5765934" y="3922509"/>
            <a:ext cx="916154" cy="2056403"/>
          </a:xfrm>
          <a:prstGeom prst="straightConnector1">
            <a:avLst/>
          </a:prstGeom>
          <a:ln w="28575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/>
              <p:cNvSpPr/>
              <p:nvPr/>
            </p:nvSpPr>
            <p:spPr>
              <a:xfrm>
                <a:off x="6686260" y="5428633"/>
                <a:ext cx="2190023" cy="11382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𝑖h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9" name="矩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260" y="5428633"/>
                <a:ext cx="2190023" cy="113826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029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Backpropagation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Suppose the output of </a:t>
                </a:r>
                <a:r>
                  <a:rPr lang="en-US" dirty="0" err="1" smtClean="0"/>
                  <a:t>nn</a:t>
                </a:r>
                <a:r>
                  <a:rPr lang="en-US" dirty="0" smtClean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corresponding to the training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The mean squared network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of </a:t>
                </a:r>
                <a:r>
                  <a:rPr lang="en-US" dirty="0" err="1" smtClean="0"/>
                  <a:t>nn</a:t>
                </a:r>
                <a:r>
                  <a:rPr lang="en-US" dirty="0" smtClean="0"/>
                  <a:t> w.r.t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is computed by summing the error for each output node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dirty="0" smtClean="0"/>
                  <a:t>is </a:t>
                </a:r>
                <a:r>
                  <a:rPr lang="en-US" dirty="0"/>
                  <a:t>the desired value for the 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dirty="0" smtClean="0"/>
                  <a:t>-</a:t>
                </a:r>
                <a:r>
                  <a:rPr lang="en-US" dirty="0" err="1" smtClean="0"/>
                  <a:t>th</a:t>
                </a:r>
                <a:r>
                  <a:rPr lang="en-US" dirty="0" smtClean="0"/>
                  <a:t> </a:t>
                </a:r>
                <a:r>
                  <a:rPr lang="en-US" dirty="0"/>
                  <a:t>output node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is the actual output of the same node.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120" r="-9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A6BC11A-D446-4AEF-AA29-3872BCCE964B}" type="datetime1">
              <a:rPr lang="en-US" smtClean="0"/>
              <a:t>10/29/2020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Pttern recognition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page </a:t>
            </a:r>
            <a:fld id="{D92B8BA0-D749-4879-B022-8A2A307BA723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Neural Network</a:t>
            </a:r>
          </a:p>
        </p:txBody>
      </p:sp>
      <p:sp>
        <p:nvSpPr>
          <p:cNvPr id="614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A neuron is connected to the axons of other neurons via dendrites, which are extensions from the cell body of the neuron.</a:t>
            </a:r>
          </a:p>
          <a:p>
            <a:r>
              <a:rPr lang="en-US" altLang="en-US" dirty="0" smtClean="0"/>
              <a:t>The contact point between a dendrite and an axon is called a synapse.</a:t>
            </a:r>
          </a:p>
          <a:p>
            <a:r>
              <a:rPr lang="en-US" altLang="en-US" dirty="0" smtClean="0"/>
              <a:t>The human brain learns by changing the strength of the synaptic connection between neurons upon repeated stimulation by the same impulse.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0EA14D9-FBC7-4A29-86E9-CEBB0BDB651F}" type="datetime1">
              <a:rPr lang="en-US" smtClean="0"/>
              <a:t>10/29/2020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page </a:t>
            </a:r>
            <a:fld id="{D92B8BA0-D749-4879-B022-8A2A307BA723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10" name="Picture 2" descr="“neurons”的图片搜索结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88" y="4002776"/>
            <a:ext cx="3715073" cy="239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“neurons”的图片搜索结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8"/>
          <a:stretch/>
        </p:blipFill>
        <p:spPr bwMode="auto">
          <a:xfrm>
            <a:off x="4501962" y="4075721"/>
            <a:ext cx="3907401" cy="228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Backpropagation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For the 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dirty="0" smtClean="0"/>
                  <a:t>-</a:t>
                </a:r>
                <a:r>
                  <a:rPr lang="en-US" dirty="0" err="1" smtClean="0"/>
                  <a:t>th</a:t>
                </a:r>
                <a:r>
                  <a:rPr lang="en-US" dirty="0" smtClean="0"/>
                  <a:t> </a:t>
                </a:r>
                <a:r>
                  <a:rPr lang="en-US" dirty="0"/>
                  <a:t>weight of the 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dirty="0" smtClean="0"/>
                  <a:t>-</a:t>
                </a:r>
                <a:r>
                  <a:rPr lang="en-US" dirty="0" err="1" smtClean="0"/>
                  <a:t>th</a:t>
                </a:r>
                <a:r>
                  <a:rPr lang="en-US" dirty="0" smtClean="0"/>
                  <a:t> </a:t>
                </a:r>
                <a:r>
                  <a:rPr lang="en-US" dirty="0"/>
                  <a:t>node, the gradient descent operation is represented as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𝐸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the equation, the partial derivative measures the rate of change of error with respect to the 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dirty="0" smtClean="0"/>
                  <a:t>-</a:t>
                </a:r>
                <a:r>
                  <a:rPr lang="en-US" dirty="0" err="1" smtClean="0"/>
                  <a:t>th</a:t>
                </a:r>
                <a:r>
                  <a:rPr lang="en-US" dirty="0" smtClean="0"/>
                  <a:t> </a:t>
                </a:r>
                <a:r>
                  <a:rPr lang="en-US" dirty="0"/>
                  <a:t>weight.</a:t>
                </a:r>
              </a:p>
              <a:p>
                <a:r>
                  <a:rPr lang="en-US" dirty="0" smtClean="0"/>
                  <a:t>The </a:t>
                </a:r>
                <a:r>
                  <a:rPr lang="en-US" dirty="0"/>
                  <a:t>evaluation of the partial derivative requires an activation function which is differentiable.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6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F02FAD3-D25E-48D6-A13F-5686DD1AD639}" type="datetime1">
              <a:rPr lang="en-US" smtClean="0"/>
              <a:t>10/29/2020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Pttern recognition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page </a:t>
            </a:r>
            <a:fld id="{D92B8BA0-D749-4879-B022-8A2A307BA723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Backpropagation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Then we have</a:t>
                </a:r>
              </a:p>
              <a:p>
                <a:pPr algn="ctr"/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According to the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h𝑗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 smtClean="0"/>
                  <a:t>,</a:t>
                </a:r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739F4CE-0643-4A3B-8C60-8BCF90E42E8C}" type="datetime1">
              <a:rPr lang="en-US" smtClean="0"/>
              <a:t>10/29/2020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Pttern recognition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page </a:t>
            </a:r>
            <a:fld id="{D92B8BA0-D749-4879-B022-8A2A307BA723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905000" y="1219200"/>
                <a:ext cx="5756832" cy="10279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i="1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h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/>
                        </a:rPr>
                        <m:t>=−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/>
                        </a:rPr>
                        <m:t>⋅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/>
                        </a:rPr>
                        <m:t>⋅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num>
                        <m:den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h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1219200"/>
                <a:ext cx="5756832" cy="10279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429000" y="2971800"/>
                <a:ext cx="1631151" cy="909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h𝑗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2971800"/>
                <a:ext cx="1631151" cy="9094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-76200" y="4763226"/>
                <a:ext cx="9298636" cy="10279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/>
                        </a:rPr>
                        <m:t>⋅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num>
                        <m:den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/>
                        </a:rPr>
                        <m:t>=−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200" y="4763226"/>
                <a:ext cx="9298636" cy="10279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Backpropagation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Therefore,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 smtClean="0"/>
                  <a:t>Similarly, we can have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𝑖h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 smtClean="0"/>
                  <a:t>where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93E473-6731-4E9A-9139-17E2327FAD78}" type="datetime1">
              <a:rPr lang="en-US" smtClean="0"/>
              <a:t>10/29/2020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page </a:t>
            </a:r>
            <a:fld id="{D92B8BA0-D749-4879-B022-8A2A307BA723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2750784" y="4361593"/>
                <a:ext cx="5941050" cy="19048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/>
                                  <a:ea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h</m:t>
                              </m:r>
                            </m:sub>
                          </m:sSub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/>
                        </a:rPr>
                        <m:t>⋅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h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h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/>
                        </a:rPr>
                        <m:t>=−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/>
                                  <a:ea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/>
                        </a:rPr>
                        <m:t>⋅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h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/>
                        </a:rPr>
                        <m:t>𝑓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/>
                        </a:rPr>
                        <m:t>′(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h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𝛾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h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24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784" y="4361593"/>
                <a:ext cx="5941050" cy="19048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963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BP algorithm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93E473-6731-4E9A-9139-17E2327FAD78}" type="datetime1">
              <a:rPr lang="en-US" smtClean="0"/>
              <a:t>10/29/2020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page </a:t>
            </a:r>
            <a:fld id="{D92B8BA0-D749-4879-B022-8A2A307BA723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内容占位符 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17944"/>
                  </p:ext>
                </p:extLst>
              </p:nvPr>
            </p:nvGraphicFramePr>
            <p:xfrm>
              <a:off x="474234" y="1064388"/>
              <a:ext cx="8247784" cy="48792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47784">
                      <a:extLst>
                        <a:ext uri="{9D8B030D-6E8A-4147-A177-3AD203B41FA5}">
                          <a16:colId xmlns:a16="http://schemas.microsoft.com/office/drawing/2014/main" val="2531329043"/>
                        </a:ext>
                      </a:extLst>
                    </a:gridCol>
                  </a:tblGrid>
                  <a:tr h="578644"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Input:     Training set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</m:oMath>
                          </a14:m>
                          <a:endParaRPr lang="en-US" sz="2000" dirty="0" smtClean="0"/>
                        </a:p>
                      </a:txBody>
                      <a:tcPr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040189845"/>
                      </a:ext>
                    </a:extLst>
                  </a:tr>
                  <a:tr h="438816"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Process:</a:t>
                          </a:r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03796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1:</a:t>
                          </a:r>
                          <a:r>
                            <a:rPr lang="en-US" sz="2000" baseline="0" dirty="0" smtClean="0"/>
                            <a:t> Initialize weights and thresholds in </a:t>
                          </a:r>
                          <a:r>
                            <a:rPr lang="en-US" sz="2000" baseline="0" dirty="0" err="1" smtClean="0"/>
                            <a:t>nn</a:t>
                          </a:r>
                          <a:r>
                            <a:rPr lang="en-US" sz="2000" baseline="0" dirty="0" smtClean="0"/>
                            <a:t> randomly using values from (0, 1)</a:t>
                          </a:r>
                          <a:endParaRPr lang="en-US" sz="2000" b="1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8448927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2:</a:t>
                          </a:r>
                          <a:r>
                            <a:rPr lang="en-US" sz="2000" baseline="0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0" baseline="0" smtClean="0">
                                  <a:latin typeface="Cambria Math" panose="02040503050406030204" pitchFamily="18" charset="0"/>
                                </a:rPr>
                                <m:t>𝐫𝐞𝐩𝐞𝐚𝐭</m:t>
                              </m:r>
                            </m:oMath>
                          </a14:m>
                          <a:endParaRPr lang="en-US" sz="200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9469837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3:     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0" baseline="0" smtClean="0">
                                  <a:latin typeface="Cambria Math" panose="02040503050406030204" pitchFamily="18" charset="0"/>
                                </a:rPr>
                                <m:t>𝐟𝐨𝐫</m:t>
                              </m:r>
                              <m:r>
                                <a:rPr lang="en-US" sz="2000" b="0" i="1" baseline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1" i="0" baseline="0" smtClean="0">
                                  <a:latin typeface="Cambria Math" panose="02040503050406030204" pitchFamily="18" charset="0"/>
                                </a:rPr>
                                <m:t>𝐚𝐥𝐥</m:t>
                              </m:r>
                              <m:r>
                                <a:rPr lang="en-US" sz="2000" b="0" i="1" baseline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0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 baseline="0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000" b="0" i="1" baseline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000" b="0" i="1" baseline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 baseline="0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sz="2000" b="0" i="1" baseline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baseline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000" b="0" i="1" baseline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000" b="0" i="1" baseline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000" b="1" i="0" baseline="0" smtClean="0">
                                  <a:latin typeface="Cambria Math" panose="02040503050406030204" pitchFamily="18" charset="0"/>
                                </a:rPr>
                                <m:t>do</m:t>
                              </m:r>
                            </m:oMath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7355289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4:          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𝑜𝑢𝑡𝑝𝑢𝑡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𝑢𝑠𝑖𝑛𝑔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𝑐𝑢𝑟𝑟𝑒𝑛𝑡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𝑤𝑒𝑖𝑔h𝑡𝑠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𝑎𝑛𝑑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𝑡h𝑟𝑒𝑠h𝑜𝑙𝑑𝑠</m:t>
                              </m:r>
                            </m:oMath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44006977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5:          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𝑐𝑜𝑚𝑝𝑢𝑡𝑒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𝑎𝑛𝑑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oMath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24591981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6:          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𝑢𝑝𝑑𝑎𝑡𝑒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h𝑗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𝑖h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𝑎𝑛𝑑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oMath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1703073"/>
                      </a:ext>
                    </a:extLst>
                  </a:tr>
                  <a:tr h="417512"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7:</a:t>
                          </a:r>
                          <a:r>
                            <a:rPr lang="en-US" sz="2000" baseline="0" dirty="0" smtClean="0"/>
                            <a:t>    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0" baseline="0" smtClean="0">
                                  <a:latin typeface="Cambria Math" panose="02040503050406030204" pitchFamily="18" charset="0"/>
                                </a:rPr>
                                <m:t>𝐞𝐧𝐝</m:t>
                              </m:r>
                              <m:r>
                                <a:rPr lang="en-US" sz="2000" b="0" i="1" baseline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1" i="0" baseline="0" smtClean="0">
                                  <a:latin typeface="Cambria Math" panose="02040503050406030204" pitchFamily="18" charset="0"/>
                                </a:rPr>
                                <m:t>𝐟𝐨𝐫</m:t>
                              </m:r>
                            </m:oMath>
                          </a14:m>
                          <a:endParaRPr lang="en-US" sz="2000" b="1" i="0" dirty="0"/>
                        </a:p>
                      </a:txBody>
                      <a:tcPr anchor="ctr"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96612796"/>
                      </a:ext>
                    </a:extLst>
                  </a:tr>
                  <a:tr h="417512">
                    <a:tc>
                      <a:txBody>
                        <a:bodyPr/>
                        <a:lstStyle/>
                        <a:p>
                          <a:r>
                            <a:rPr lang="en-US" sz="2000" b="0" i="0" dirty="0" smtClean="0"/>
                            <a:t>8: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0" baseline="0" smtClean="0">
                                  <a:latin typeface="Cambria Math" panose="02040503050406030204" pitchFamily="18" charset="0"/>
                                </a:rPr>
                                <m:t>𝐮𝐧𝐭𝐢𝐥</m:t>
                              </m:r>
                              <m:r>
                                <a:rPr lang="en-US" sz="2000" b="1" i="1" baseline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baseline="0" smtClean="0">
                                  <a:latin typeface="Cambria Math" panose="02040503050406030204" pitchFamily="18" charset="0"/>
                                </a:rPr>
                                <m:t>𝑠𝑎𝑡𝑖𝑠𝑓𝑦𝑖𝑛𝑔</m:t>
                              </m:r>
                              <m:r>
                                <a:rPr lang="en-US" sz="2000" b="0" i="1" baseline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baseline="0" smtClean="0">
                                  <a:latin typeface="Cambria Math" panose="02040503050406030204" pitchFamily="18" charset="0"/>
                                </a:rPr>
                                <m:t>𝑠𝑡𝑜𝑝</m:t>
                              </m:r>
                              <m:r>
                                <a:rPr lang="en-US" sz="2000" b="0" i="1" baseline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baseline="0" smtClean="0">
                                  <a:latin typeface="Cambria Math" panose="02040503050406030204" pitchFamily="18" charset="0"/>
                                </a:rPr>
                                <m:t>𝑐𝑜𝑛𝑑𝑖𝑡𝑖𝑜𝑛</m:t>
                              </m:r>
                            </m:oMath>
                          </a14:m>
                          <a:endParaRPr lang="en-US" sz="2000" b="0" i="0" dirty="0"/>
                        </a:p>
                      </a:txBody>
                      <a:tcPr anchor="ctr"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3215169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r>
                            <a:rPr lang="en-US" sz="2000" b="1" kern="120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Output:   A feedforward neural network with fixed weights and thresholds</a:t>
                          </a:r>
                          <a:endParaRPr lang="en-US" sz="20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08284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内容占位符 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17944"/>
                  </p:ext>
                </p:extLst>
              </p:nvPr>
            </p:nvGraphicFramePr>
            <p:xfrm>
              <a:off x="474234" y="1064388"/>
              <a:ext cx="8247784" cy="48792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47784">
                      <a:extLst>
                        <a:ext uri="{9D8B030D-6E8A-4147-A177-3AD203B41FA5}">
                          <a16:colId xmlns:a16="http://schemas.microsoft.com/office/drawing/2014/main" val="2531329043"/>
                        </a:ext>
                      </a:extLst>
                    </a:gridCol>
                  </a:tblGrid>
                  <a:tr h="5786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74" r="-295" b="-7484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40189845"/>
                      </a:ext>
                    </a:extLst>
                  </a:tr>
                  <a:tr h="438816"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Process:</a:t>
                          </a:r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03796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1</a:t>
                          </a:r>
                          <a:r>
                            <a:rPr lang="en-US" sz="2000" dirty="0" smtClean="0"/>
                            <a:t>:</a:t>
                          </a:r>
                          <a:r>
                            <a:rPr lang="en-US" sz="2000" baseline="0" dirty="0" smtClean="0"/>
                            <a:t> Initialize weights and thresholds in </a:t>
                          </a:r>
                          <a:r>
                            <a:rPr lang="en-US" sz="2000" baseline="0" dirty="0" err="1" smtClean="0"/>
                            <a:t>nn</a:t>
                          </a:r>
                          <a:r>
                            <a:rPr lang="en-US" sz="2000" baseline="0" dirty="0" smtClean="0"/>
                            <a:t> randomly using values from (0, 1)</a:t>
                          </a:r>
                          <a:endParaRPr lang="en-US" sz="2000" b="1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8448927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4" t="-372308" r="-295" b="-76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946983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4" t="-472308" r="-295" b="-66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355289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4" t="-572308" r="-295" b="-56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4006977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4" t="-642647" r="-295" b="-442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4591981"/>
                      </a:ext>
                    </a:extLst>
                  </a:tr>
                  <a:tr h="4206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4" t="-731884" r="-295" b="-3362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1703073"/>
                      </a:ext>
                    </a:extLst>
                  </a:tr>
                  <a:tr h="417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4" t="-844118" r="-295" b="-24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96612796"/>
                      </a:ext>
                    </a:extLst>
                  </a:tr>
                  <a:tr h="417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4" t="-930435" r="-295" b="-1376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215169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r>
                            <a:rPr lang="en-US" sz="2000" b="1" kern="120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Output</a:t>
                          </a:r>
                          <a:r>
                            <a:rPr lang="en-US" sz="2000" b="1" kern="120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  A feedforward neural network with fixed weights and thresholds</a:t>
                          </a:r>
                          <a:endParaRPr lang="en-US" sz="20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082846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077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Backpropagation learning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596" b="10747"/>
          <a:stretch/>
        </p:blipFill>
        <p:spPr>
          <a:xfrm>
            <a:off x="394855" y="1447800"/>
            <a:ext cx="8227423" cy="4606780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93E473-6731-4E9A-9139-17E2327FAD78}" type="datetime1">
              <a:rPr lang="en-US" smtClean="0"/>
              <a:t>10/29/2020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page </a:t>
            </a:r>
            <a:fld id="{D92B8BA0-D749-4879-B022-8A2A307BA723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08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Backpropagation learning</a:t>
            </a:r>
          </a:p>
        </p:txBody>
      </p:sp>
      <p:sp>
        <p:nvSpPr>
          <p:cNvPr id="3379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Backpropagation learning is based on the idea of an error surface.</a:t>
            </a:r>
          </a:p>
          <a:p>
            <a:r>
              <a:rPr lang="en-US" altLang="en-US" smtClean="0"/>
              <a:t>The surface represents cumulative error over a data set as a function of network weights.</a:t>
            </a:r>
          </a:p>
          <a:p>
            <a:r>
              <a:rPr lang="en-US" altLang="en-US" smtClean="0"/>
              <a:t>Each possible network weight configuration is represented by a point on the surface.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C5D7A27-5021-43BE-A9AA-84C18D2EE3C5}" type="datetime1">
              <a:rPr lang="en-US" smtClean="0"/>
              <a:t>10/29/2020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page </a:t>
            </a:r>
            <a:fld id="{D92B8BA0-D749-4879-B022-8A2A307BA723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32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Backpropagation learning</a:t>
            </a:r>
          </a:p>
        </p:txBody>
      </p:sp>
      <p:sp>
        <p:nvSpPr>
          <p:cNvPr id="34818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The goal of the learning algorithm is to determine a set of weights that minimize the error.</a:t>
            </a:r>
          </a:p>
          <a:p>
            <a:r>
              <a:rPr lang="en-US" altLang="en-US" smtClean="0"/>
              <a:t>The learning algorithm should be designed to find the direction on the surface which most rapidly reduces the error.</a:t>
            </a:r>
          </a:p>
          <a:p>
            <a:r>
              <a:rPr lang="en-US" altLang="en-US" smtClean="0"/>
              <a:t>This can be achieved by moving in the opposite direction of the gradient vector at each surface point.</a:t>
            </a:r>
          </a:p>
          <a:p>
            <a:r>
              <a:rPr lang="en-US" altLang="en-US" smtClean="0"/>
              <a:t>This approach is called gradient descent learning.</a:t>
            </a:r>
          </a:p>
          <a:p>
            <a:endParaRPr lang="en-US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AA09D5C-72C1-44CC-A902-D6DF4B4EED9C}" type="datetime1">
              <a:rPr lang="en-US" smtClean="0"/>
              <a:t>10/29/2020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page </a:t>
            </a:r>
            <a:fld id="{D92B8BA0-D749-4879-B022-8A2A307BA723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85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Backpropagation learning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76400"/>
            <a:ext cx="6248400" cy="413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C87BCCF-0D43-45DB-859A-B4E77951F150}" type="datetime1">
              <a:rPr lang="en-US" smtClean="0"/>
              <a:t>10/29/2020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Pttern recognition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page </a:t>
            </a:r>
            <a:fld id="{D92B8BA0-D749-4879-B022-8A2A307BA723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5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Backpropagation learning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1981200"/>
            <a:ext cx="5181600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1657272-755B-4EB3-B151-3047BBD84EA7}" type="datetime1">
              <a:rPr lang="en-US" smtClean="0"/>
              <a:t>10/29/2020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Pttern recognition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page </a:t>
            </a:r>
            <a:fld id="{D92B8BA0-D749-4879-B022-8A2A307BA723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34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Design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 classification problem, if there are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/>
              <a:t> possible classes</a:t>
            </a:r>
          </a:p>
          <a:p>
            <a:pPr lvl="1"/>
            <a:r>
              <a:rPr lang="en-US" dirty="0" smtClean="0"/>
              <a:t>Create </a:t>
            </a:r>
            <a:r>
              <a:rPr lang="en-US" dirty="0"/>
              <a:t>one node for each possible class or</a:t>
            </a:r>
          </a:p>
          <a:p>
            <a:pPr lvl="1"/>
            <a:r>
              <a:rPr lang="en-US" dirty="0" smtClean="0"/>
              <a:t>Encode </a:t>
            </a:r>
            <a:r>
              <a:rPr lang="en-US" dirty="0"/>
              <a:t>the class label using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 smtClean="0"/>
              <a:t> </a:t>
            </a:r>
            <a:r>
              <a:rPr lang="en-US" dirty="0"/>
              <a:t>nodes.</a:t>
            </a:r>
          </a:p>
          <a:p>
            <a:r>
              <a:rPr lang="en-US" dirty="0" smtClean="0"/>
              <a:t>A </a:t>
            </a:r>
            <a:r>
              <a:rPr lang="en-US" dirty="0"/>
              <a:t>suitable network topology should be chosen</a:t>
            </a:r>
          </a:p>
          <a:p>
            <a:pPr lvl="1"/>
            <a:r>
              <a:rPr lang="en-US" dirty="0" smtClean="0"/>
              <a:t>We </a:t>
            </a:r>
            <a:r>
              <a:rPr lang="en-US" dirty="0"/>
              <a:t>need to determine</a:t>
            </a:r>
          </a:p>
          <a:p>
            <a:pPr lvl="2"/>
            <a:r>
              <a:rPr lang="en-US" dirty="0" smtClean="0"/>
              <a:t>The </a:t>
            </a:r>
            <a:r>
              <a:rPr lang="en-US" dirty="0"/>
              <a:t>number of hidden layers and</a:t>
            </a:r>
          </a:p>
          <a:p>
            <a:pPr lvl="2"/>
            <a:r>
              <a:rPr lang="en-US" dirty="0" smtClean="0"/>
              <a:t>The </a:t>
            </a:r>
            <a:r>
              <a:rPr lang="en-US" dirty="0"/>
              <a:t>number of hidden nodes in each layer.</a:t>
            </a:r>
          </a:p>
          <a:p>
            <a:r>
              <a:rPr lang="en-US" dirty="0" smtClean="0"/>
              <a:t>The </a:t>
            </a:r>
            <a:r>
              <a:rPr lang="en-US" dirty="0"/>
              <a:t>weights need to be initialized</a:t>
            </a:r>
          </a:p>
          <a:p>
            <a:pPr lvl="1"/>
            <a:r>
              <a:rPr lang="en-US" dirty="0" smtClean="0"/>
              <a:t>Random </a:t>
            </a:r>
            <a:r>
              <a:rPr lang="en-US" dirty="0"/>
              <a:t>assignments are usually acceptable.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E71F396-3F19-477D-820C-EBFB6F5CD99F}" type="datetime1">
              <a:rPr lang="en-US" smtClean="0"/>
              <a:t>10/29/2020</a:t>
            </a:fld>
            <a:endParaRPr 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Pttern recognition</a:t>
            </a:r>
            <a:endParaRPr 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page </a:t>
            </a:r>
            <a:fld id="{D92B8BA0-D749-4879-B022-8A2A307BA723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Artificial neuron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unit of computation in neural networks is the artificial neuron.</a:t>
            </a:r>
          </a:p>
          <a:p>
            <a:r>
              <a:rPr lang="en-US" dirty="0" smtClean="0"/>
              <a:t>An artificial neuron consists of</a:t>
            </a:r>
          </a:p>
          <a:p>
            <a:pPr lvl="1"/>
            <a:r>
              <a:rPr lang="en-US" dirty="0"/>
              <a:t>Input </a:t>
            </a:r>
            <a:r>
              <a:rPr lang="en-US" dirty="0" smtClean="0"/>
              <a:t>signals</a:t>
            </a:r>
          </a:p>
          <a:p>
            <a:pPr lvl="1"/>
            <a:r>
              <a:rPr lang="en-US" dirty="0"/>
              <a:t>A set of real-valued </a:t>
            </a:r>
            <a:r>
              <a:rPr lang="en-US" dirty="0" smtClean="0"/>
              <a:t>weights</a:t>
            </a:r>
          </a:p>
          <a:p>
            <a:pPr lvl="1"/>
            <a:r>
              <a:rPr lang="en-US" dirty="0"/>
              <a:t>An activation </a:t>
            </a:r>
            <a:r>
              <a:rPr lang="en-US" dirty="0" smtClean="0"/>
              <a:t>level</a:t>
            </a:r>
          </a:p>
          <a:p>
            <a:pPr lvl="1"/>
            <a:r>
              <a:rPr lang="en-US" dirty="0"/>
              <a:t>A threshold </a:t>
            </a:r>
            <a:r>
              <a:rPr lang="en-US" dirty="0" smtClean="0"/>
              <a:t>function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FAAAA59-090E-4F14-8C22-55F66852C22F}" type="datetime1">
              <a:rPr lang="en-US" smtClean="0"/>
              <a:t>10/29/2020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Pttern recognition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page </a:t>
            </a:r>
            <a:fld id="{D92B8BA0-D749-4879-B022-8A2A307BA723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Characteristics of neural networks</a:t>
            </a:r>
          </a:p>
        </p:txBody>
      </p:sp>
      <p:sp>
        <p:nvSpPr>
          <p:cNvPr id="44034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Multilayer neural networks with at least one hidden layer are universal </a:t>
            </a:r>
            <a:r>
              <a:rPr lang="en-US" altLang="en-US" dirty="0" err="1" smtClean="0"/>
              <a:t>approximators</a:t>
            </a:r>
            <a:r>
              <a:rPr lang="en-US" altLang="en-US" dirty="0" smtClean="0"/>
              <a:t>.</a:t>
            </a:r>
          </a:p>
          <a:p>
            <a:r>
              <a:rPr lang="en-US" altLang="en-US" dirty="0" smtClean="0"/>
              <a:t>Neural networks can handle redundant features by reducing the values of the weights associated with these features.</a:t>
            </a:r>
          </a:p>
          <a:p>
            <a:r>
              <a:rPr lang="en-US" altLang="en-US" dirty="0" smtClean="0"/>
              <a:t>The algorithm used for learning the weights of a neural networks sometimes converges to a local minimum.</a:t>
            </a:r>
          </a:p>
          <a:p>
            <a:r>
              <a:rPr lang="en-US" altLang="en-US" dirty="0" smtClean="0"/>
              <a:t>Training a neural network is a time consuming process, especially when the number of hidden nodes is large.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BF72191-7F02-4D8D-9402-6437A43610E0}" type="datetime1">
              <a:rPr lang="en-US" smtClean="0"/>
              <a:t>10/29/2020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Pttern recognition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page </a:t>
            </a:r>
            <a:fld id="{D92B8BA0-D749-4879-B022-8A2A307BA723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Other neural </a:t>
            </a:r>
            <a:r>
              <a:rPr lang="en-US" altLang="zh-CN" dirty="0" smtClean="0"/>
              <a:t>networks: RBF network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dirty="0" smtClean="0"/>
              <a:t>RBF (Radial Basis Function) </a:t>
            </a:r>
            <a:r>
              <a:rPr lang="en-US" altLang="zh-CN" dirty="0"/>
              <a:t>network  is an artificial neural network that uses radial basis functions as activation functions</a:t>
            </a:r>
            <a:r>
              <a:rPr lang="en-US" altLang="zh-CN" dirty="0" smtClean="0"/>
              <a:t>.</a:t>
            </a:r>
          </a:p>
          <a:p>
            <a:endParaRPr lang="en-US" altLang="zh-CN" dirty="0"/>
          </a:p>
          <a:p>
            <a:r>
              <a:rPr lang="en-US" altLang="zh-CN" dirty="0" smtClean="0"/>
              <a:t> 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Radial </a:t>
            </a:r>
            <a:r>
              <a:rPr lang="en-US" altLang="zh-CN" dirty="0"/>
              <a:t>basis function networks have many uses, including function approximation, time series prediction, classification, and system control. </a:t>
            </a:r>
            <a:endParaRPr lang="zh-CN" altLang="en-US" dirty="0"/>
          </a:p>
          <a:p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93E473-6731-4E9A-9139-17E2327FAD78}" type="datetime1">
              <a:rPr lang="en-US" smtClean="0"/>
              <a:t>10/29/2020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page </a:t>
            </a:r>
            <a:fld id="{D92B8BA0-D749-4879-B022-8A2A307BA723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1564492" y="1676400"/>
                <a:ext cx="2845779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492" y="1676400"/>
                <a:ext cx="2845779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1524000" y="2767146"/>
                <a:ext cx="2988639" cy="465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2767146"/>
                <a:ext cx="2988639" cy="4653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upload.wikimedia.org/wikipedia/commons/thumb/7/7d/Radial_funktion_network.svg/800px-Radial_funktion_network.sv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68"/>
          <a:stretch/>
        </p:blipFill>
        <p:spPr bwMode="auto">
          <a:xfrm>
            <a:off x="5025803" y="1492939"/>
            <a:ext cx="4071430" cy="361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492035" y="3505200"/>
            <a:ext cx="4572000" cy="14219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" indent="-9144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+mn-cs"/>
              </a:rPr>
              <a:t>The output of the network is a linear combination of radial basis functions of the inputs and neuron parameters. </a:t>
            </a:r>
          </a:p>
        </p:txBody>
      </p:sp>
    </p:spTree>
    <p:extLst>
      <p:ext uri="{BB962C8B-B14F-4D97-AF65-F5344CB8AC3E}">
        <p14:creationId xmlns:p14="http://schemas.microsoft.com/office/powerpoint/2010/main" val="207356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neural networks: RBF network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Training process:</a:t>
                </a:r>
              </a:p>
              <a:p>
                <a:r>
                  <a:rPr lang="en-US" altLang="zh-CN" dirty="0" smtClean="0"/>
                  <a:t>Input: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zh-CN" dirty="0" smtClean="0"/>
              </a:p>
              <a:p>
                <a:r>
                  <a:rPr lang="en-US" altLang="zh-CN" dirty="0" smtClean="0"/>
                  <a:t>Step 1</a:t>
                </a:r>
                <a:r>
                  <a:rPr lang="en-US" altLang="zh-CN" dirty="0"/>
                  <a:t>. </a:t>
                </a:r>
                <a:r>
                  <a:rPr lang="en-US" altLang="zh-CN" dirty="0" smtClean="0"/>
                  <a:t>The </a:t>
                </a:r>
                <a:r>
                  <a:rPr lang="en-US" altLang="zh-CN" dirty="0"/>
                  <a:t>center </a:t>
                </a:r>
                <a:r>
                  <a:rPr lang="en-US" altLang="zh-CN" dirty="0" smtClean="0"/>
                  <a:t>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/>
                  <a:t>of the RBF functions in the hidden layer are chosen</a:t>
                </a:r>
                <a:r>
                  <a:rPr lang="en-US" altLang="zh-CN" dirty="0" smtClean="0"/>
                  <a:t>.</a:t>
                </a:r>
              </a:p>
              <a:p>
                <a:pPr lvl="1"/>
                <a:r>
                  <a:rPr lang="en-US" altLang="zh-CN" dirty="0" smtClean="0"/>
                  <a:t>Centers </a:t>
                </a:r>
                <a:r>
                  <a:rPr lang="en-US" altLang="zh-CN" dirty="0"/>
                  <a:t>can be randomly sampled from some set of examples, or they can be determined using k-means </a:t>
                </a:r>
                <a:r>
                  <a:rPr lang="en-US" altLang="zh-CN" dirty="0" smtClean="0"/>
                  <a:t>clustering</a:t>
                </a:r>
              </a:p>
              <a:p>
                <a:r>
                  <a:rPr lang="en-US" altLang="zh-CN" dirty="0"/>
                  <a:t>Step </a:t>
                </a:r>
                <a:r>
                  <a:rPr lang="en-US" altLang="zh-CN" dirty="0" smtClean="0"/>
                  <a:t>2. Fits </a:t>
                </a:r>
                <a:r>
                  <a:rPr lang="en-US" altLang="zh-CN" dirty="0"/>
                  <a:t>a linear model with coefficients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to the hidden </a:t>
                </a:r>
                <a:r>
                  <a:rPr lang="en-US" altLang="zh-CN" dirty="0" smtClean="0"/>
                  <a:t>layer’s </a:t>
                </a:r>
                <a:r>
                  <a:rPr lang="en-US" altLang="zh-CN" dirty="0"/>
                  <a:t>outputs with respect to some objective function. 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r>
                  <a:rPr lang="en-US" altLang="zh-CN" dirty="0" smtClean="0"/>
                  <a:t>Step 3</a:t>
                </a:r>
                <a:r>
                  <a:rPr lang="en-US" altLang="zh-CN" dirty="0"/>
                  <a:t>. </a:t>
                </a:r>
                <a:r>
                  <a:rPr lang="en-US" altLang="zh-CN" dirty="0" smtClean="0"/>
                  <a:t>An optional </a:t>
                </a:r>
                <a:r>
                  <a:rPr lang="en-US" altLang="zh-CN" dirty="0"/>
                  <a:t>backpropagation step can be performed to fine-tune all of the RBF net's parameters.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 r="-24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93E473-6731-4E9A-9139-17E2327FAD78}" type="datetime1">
              <a:rPr lang="en-US" smtClean="0"/>
              <a:t>10/29/2020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page </a:t>
            </a:r>
            <a:fld id="{D92B8BA0-D749-4879-B022-8A2A307BA723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8" name="AutoShape 2" descr="{\mathbf  c}_{i}"/>
          <p:cNvSpPr>
            <a:spLocks noChangeAspect="1" noChangeArrowheads="1"/>
          </p:cNvSpPr>
          <p:nvPr/>
        </p:nvSpPr>
        <p:spPr bwMode="auto">
          <a:xfrm>
            <a:off x="1073150" y="-7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1905000" y="4114800"/>
                <a:ext cx="5930278" cy="1038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24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4114800"/>
                <a:ext cx="5930278" cy="10384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86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neural networks: RBF network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Example: Logistic map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93E473-6731-4E9A-9139-17E2327FAD78}" type="datetime1">
              <a:rPr lang="en-US" smtClean="0"/>
              <a:t>10/29/2020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page </a:t>
            </a:r>
            <a:fld id="{D92B8BA0-D749-4879-B022-8A2A307BA723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6146" name="Picture 2" descr="https://upload.wikimedia.org/wikipedia/commons/2/25/060731_logistic_map_time_series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36" y="2560842"/>
            <a:ext cx="4678913" cy="311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15381" y="1714666"/>
                <a:ext cx="5013424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1" y="1714666"/>
                <a:ext cx="5013424" cy="4168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5403236" y="817355"/>
                <a:ext cx="2978764" cy="6948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20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≈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236" y="817355"/>
                <a:ext cx="2978764" cy="694806"/>
              </a:xfrm>
              <a:prstGeom prst="rect">
                <a:avLst/>
              </a:prstGeom>
              <a:blipFill>
                <a:blip r:embed="rId4"/>
                <a:stretch>
                  <a:fillRect l="-2045" b="-87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5403236" y="1524000"/>
                <a:ext cx="3011530" cy="259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16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sz="16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236" y="1524000"/>
                <a:ext cx="3011530" cy="25964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50" name="Picture 6" descr="https://upload.wikimedia.org/wikipedia/commons/3/37/060728b_unnormalized_basis_function_phi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843" y="4243872"/>
            <a:ext cx="2934318" cy="243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26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neural </a:t>
            </a:r>
            <a:r>
              <a:rPr lang="en-US" altLang="zh-CN" dirty="0" smtClean="0"/>
              <a:t>networks: </a:t>
            </a:r>
            <a:r>
              <a:rPr lang="en-US" altLang="zh-CN" dirty="0"/>
              <a:t>ART</a:t>
            </a:r>
            <a:r>
              <a:rPr lang="en-US" altLang="zh-CN" dirty="0" smtClean="0"/>
              <a:t> </a:t>
            </a:r>
            <a:r>
              <a:rPr lang="en-US" altLang="zh-CN" dirty="0"/>
              <a:t>network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Competitive learning is a form of unsupervised learning in artificial neural networks, in which nodes compete for the right to respond to a subset of the input data</a:t>
            </a:r>
            <a:r>
              <a:rPr lang="en-US" altLang="zh-CN" dirty="0" smtClean="0"/>
              <a:t>.</a:t>
            </a:r>
          </a:p>
          <a:p>
            <a:r>
              <a:rPr lang="en-US" altLang="zh-CN" dirty="0"/>
              <a:t>There are three basic elements to a competitive learning rule</a:t>
            </a:r>
            <a:r>
              <a:rPr lang="en-US" altLang="zh-CN" dirty="0" smtClean="0"/>
              <a:t>:</a:t>
            </a:r>
            <a:endParaRPr lang="en-US" altLang="zh-CN" dirty="0"/>
          </a:p>
          <a:p>
            <a:pPr lvl="1"/>
            <a:r>
              <a:rPr lang="en-US" altLang="zh-CN" dirty="0"/>
              <a:t>A set of neurons that are all the same except for some randomly distributed synaptic weights, and which therefore respond differently to a given set of input patterns</a:t>
            </a:r>
          </a:p>
          <a:p>
            <a:pPr lvl="1"/>
            <a:r>
              <a:rPr lang="en-US" altLang="zh-CN" dirty="0"/>
              <a:t>A limit imposed on the "strength" of each neuron</a:t>
            </a:r>
          </a:p>
          <a:p>
            <a:pPr lvl="1"/>
            <a:r>
              <a:rPr lang="en-US" altLang="zh-CN" dirty="0"/>
              <a:t>A mechanism that permits the neurons to compete for the right to respond to a given subset of inputs, such that only one output </a:t>
            </a:r>
            <a:r>
              <a:rPr lang="en-US" altLang="zh-CN" dirty="0" smtClean="0"/>
              <a:t>is </a:t>
            </a:r>
            <a:r>
              <a:rPr lang="en-US" altLang="zh-CN" dirty="0"/>
              <a:t>active (i.e. "on") at a time. The neuron that wins the competition is called a "winner-take-all" neuron</a:t>
            </a:r>
            <a:r>
              <a:rPr lang="en-US" altLang="zh-CN" dirty="0" smtClean="0"/>
              <a:t>.</a:t>
            </a: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93E473-6731-4E9A-9139-17E2327FAD78}" type="datetime1">
              <a:rPr lang="en-US" smtClean="0"/>
              <a:t>10/29/2020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page </a:t>
            </a:r>
            <a:fld id="{D92B8BA0-D749-4879-B022-8A2A307BA723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42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neural </a:t>
            </a:r>
            <a:r>
              <a:rPr lang="en-US" altLang="zh-CN" dirty="0" smtClean="0"/>
              <a:t>networks: ART network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Adaptive resonance theory (ART) is a theory </a:t>
            </a:r>
            <a:r>
              <a:rPr lang="en-US" altLang="zh-CN" dirty="0" smtClean="0"/>
              <a:t>on </a:t>
            </a:r>
            <a:r>
              <a:rPr lang="en-US" altLang="zh-CN" dirty="0"/>
              <a:t>aspects of how the brain processes information. </a:t>
            </a:r>
            <a:endParaRPr lang="en-US" altLang="zh-CN" dirty="0" smtClean="0"/>
          </a:p>
          <a:p>
            <a:r>
              <a:rPr lang="en-US" altLang="zh-CN" dirty="0" smtClean="0"/>
              <a:t>The </a:t>
            </a:r>
            <a:r>
              <a:rPr lang="en-US" altLang="zh-CN" dirty="0"/>
              <a:t>basic ART system is an unsupervised learning model. </a:t>
            </a:r>
            <a:endParaRPr lang="en-US" altLang="zh-CN" dirty="0" smtClean="0"/>
          </a:p>
          <a:p>
            <a:r>
              <a:rPr lang="en-US" altLang="zh-CN" dirty="0" smtClean="0"/>
              <a:t>It </a:t>
            </a:r>
            <a:r>
              <a:rPr lang="en-US" altLang="zh-CN" dirty="0"/>
              <a:t>typically consists of a comparison field and a recognition field composed of neurons, a vigilance parameter (threshold of recognition), and a reset module.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93E473-6731-4E9A-9139-17E2327FAD78}" type="datetime1">
              <a:rPr lang="en-US" smtClean="0"/>
              <a:t>10/29/2020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page </a:t>
            </a:r>
            <a:fld id="{D92B8BA0-D749-4879-B022-8A2A307BA723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66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neural </a:t>
            </a:r>
            <a:r>
              <a:rPr lang="en-US" altLang="zh-CN" dirty="0" smtClean="0"/>
              <a:t>networks</a:t>
            </a:r>
            <a:r>
              <a:rPr lang="en-US" altLang="zh-CN" dirty="0"/>
              <a:t>: ART network</a:t>
            </a:r>
            <a:endParaRPr lang="zh-CN" altLang="en-US" dirty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71" y="796832"/>
            <a:ext cx="8021638" cy="5388653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93E473-6731-4E9A-9139-17E2327FAD78}" type="datetime1">
              <a:rPr lang="en-US" smtClean="0"/>
              <a:t>10/29/2020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page </a:t>
            </a:r>
            <a:fld id="{D92B8BA0-D749-4879-B022-8A2A307BA723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65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neural networks: ART network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The comparison field takes an input vector and transfers it to its best match in the recognition field.</a:t>
            </a:r>
          </a:p>
          <a:p>
            <a:r>
              <a:rPr lang="en-US" altLang="zh-CN" dirty="0"/>
              <a:t>Each recognition field neuron outputs a negative signal to each of the other recognition field neurons and thus inhibits their output.</a:t>
            </a:r>
          </a:p>
          <a:p>
            <a:r>
              <a:rPr lang="en-US" altLang="zh-CN" dirty="0" smtClean="0"/>
              <a:t>After </a:t>
            </a:r>
            <a:r>
              <a:rPr lang="en-US" altLang="zh-CN" dirty="0"/>
              <a:t>the input vector is classified, the reset module compares the strength of the recognition match to the vigilance parameter.</a:t>
            </a:r>
          </a:p>
          <a:p>
            <a:pPr lvl="1"/>
            <a:r>
              <a:rPr lang="en-US" altLang="zh-CN" dirty="0"/>
              <a:t>If the vigilance parameter is overcome, </a:t>
            </a:r>
            <a:r>
              <a:rPr lang="en-US" altLang="zh-CN" dirty="0" smtClean="0"/>
              <a:t>the </a:t>
            </a:r>
            <a:r>
              <a:rPr lang="en-US" altLang="zh-CN" dirty="0"/>
              <a:t>weights of the winning recognition neuron are adjusted </a:t>
            </a:r>
            <a:r>
              <a:rPr lang="en-US" altLang="zh-CN" dirty="0" smtClean="0"/>
              <a:t>towards </a:t>
            </a:r>
            <a:r>
              <a:rPr lang="en-US" altLang="zh-CN" dirty="0"/>
              <a:t>the features of the input </a:t>
            </a:r>
            <a:r>
              <a:rPr lang="en-US" altLang="zh-CN" dirty="0" smtClean="0"/>
              <a:t>vector</a:t>
            </a:r>
          </a:p>
          <a:p>
            <a:pPr lvl="1"/>
            <a:r>
              <a:rPr lang="en-US" altLang="zh-CN" dirty="0"/>
              <a:t>Otherwise, if the match level is below the vigilance parameter, the winning recognition neuron is inhibited and a search procedure is carried </a:t>
            </a:r>
            <a:r>
              <a:rPr lang="en-US" altLang="zh-CN" dirty="0" smtClean="0"/>
              <a:t>out</a:t>
            </a:r>
          </a:p>
          <a:p>
            <a:pPr lvl="1"/>
            <a:r>
              <a:rPr lang="en-US" altLang="zh-CN" dirty="0"/>
              <a:t>If no committed recognition neuron's match overcomes the vigilance parameter, then an uncommitted neuron is committed and its weights are adjusted towards matching the input vector.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93E473-6731-4E9A-9139-17E2327FAD78}" type="datetime1">
              <a:rPr lang="en-US" smtClean="0"/>
              <a:t>10/29/2020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page </a:t>
            </a:r>
            <a:fld id="{D92B8BA0-D749-4879-B022-8A2A307BA723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57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neural networks: ART network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Higher vigilance produces highly detailed memories (many, fine-grained categories), while lower vigilance results in more general memories (fewer, more-general categories).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93E473-6731-4E9A-9139-17E2327FAD78}" type="datetime1">
              <a:rPr lang="en-US" smtClean="0"/>
              <a:t>10/29/2020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page </a:t>
            </a:r>
            <a:fld id="{D92B8BA0-D749-4879-B022-8A2A307BA723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82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neural networks: </a:t>
            </a:r>
            <a:r>
              <a:rPr lang="en-US" altLang="zh-CN" dirty="0" smtClean="0"/>
              <a:t>SOM </a:t>
            </a:r>
            <a:r>
              <a:rPr lang="en-US" altLang="zh-CN" dirty="0"/>
              <a:t>network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</a:t>
            </a:r>
            <a:r>
              <a:rPr lang="en-US" altLang="zh-CN" dirty="0" smtClean="0"/>
              <a:t>self-organizing </a:t>
            </a:r>
            <a:r>
              <a:rPr lang="en-US" altLang="zh-CN" dirty="0"/>
              <a:t>map (</a:t>
            </a:r>
            <a:r>
              <a:rPr lang="en-US" altLang="zh-CN" dirty="0" smtClean="0"/>
              <a:t>SOM) network uses </a:t>
            </a:r>
            <a:r>
              <a:rPr lang="en-US" altLang="zh-CN" dirty="0"/>
              <a:t>unsupervised learning to produce a low-dimensional (typically two-dimensional), discretized representation of the input space of the training </a:t>
            </a:r>
            <a:r>
              <a:rPr lang="en-US" altLang="zh-CN" dirty="0" smtClean="0"/>
              <a:t>samples</a:t>
            </a:r>
          </a:p>
          <a:p>
            <a:r>
              <a:rPr lang="en-US" altLang="zh-CN" dirty="0"/>
              <a:t>Self-organizing maps differ from other artificial neural networks as they apply competitive learning as opposed to error-correction learning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93E473-6731-4E9A-9139-17E2327FAD78}" type="datetime1">
              <a:rPr lang="en-US" smtClean="0"/>
              <a:t>10/29/2020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page </a:t>
            </a:r>
            <a:fld id="{D92B8BA0-D749-4879-B022-8A2A307BA723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3074" name="Picture 2" descr="https://upload.wikimedia.org/wikipedia/commons/thumb/9/91/Somtraining.svg/1920px-Somtraining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92812"/>
            <a:ext cx="9144000" cy="246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89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Artificial 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Input signals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</a:p>
              <a:p>
                <a:pPr lvl="1"/>
                <a:r>
                  <a:rPr lang="en-US" dirty="0"/>
                  <a:t>These signals represent data from the environment or activation of other neurons.</a:t>
                </a:r>
                <a:endParaRPr lang="en-US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 smtClean="0"/>
                  <a:t>A set of real-valued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dirty="0"/>
                  <a:t>The values of these weights represent connection strengths</a:t>
                </a:r>
                <a:r>
                  <a:rPr lang="en-US" dirty="0" smtClean="0"/>
                  <a:t>.</a:t>
                </a:r>
              </a:p>
              <a:p>
                <a:r>
                  <a:rPr lang="en-US" dirty="0"/>
                  <a:t>An activation </a:t>
                </a:r>
                <a:r>
                  <a:rPr lang="en-US" dirty="0" smtClean="0"/>
                  <a:t>level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pPr lvl="1"/>
                <a:r>
                  <a:rPr lang="en-US" dirty="0"/>
                  <a:t>The neuron’s activation level is determined by the sum of the weighted inputs.</a:t>
                </a:r>
              </a:p>
              <a:p>
                <a:r>
                  <a:rPr lang="en-US" dirty="0" smtClean="0"/>
                  <a:t>An </a:t>
                </a:r>
                <a:r>
                  <a:rPr lang="en-US" altLang="zh-CN" dirty="0"/>
                  <a:t>activation</a:t>
                </a:r>
                <a:r>
                  <a:rPr lang="en-US" dirty="0" smtClean="0"/>
                  <a:t> </a:t>
                </a:r>
                <a:r>
                  <a:rPr lang="en-US" dirty="0"/>
                  <a:t>function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</a:p>
              <a:p>
                <a:pPr lvl="1"/>
                <a:r>
                  <a:rPr lang="en-US" dirty="0"/>
                  <a:t>This function computes the final output by determining if the activation is below or above a threshold</a:t>
                </a:r>
                <a:r>
                  <a:rPr lang="en-US" dirty="0" smtClean="0"/>
                  <a:t>.</a:t>
                </a:r>
              </a:p>
              <a:p>
                <a:pPr lvl="1"/>
                <a:r>
                  <a:rPr lang="en-US" dirty="0"/>
                  <a:t>The threshold is usually implicitly represented </a:t>
                </a:r>
                <a:r>
                  <a:rPr lang="en-US" dirty="0" smtClean="0"/>
                  <a:t>by</a:t>
                </a:r>
              </a:p>
              <a:p>
                <a:pPr lvl="2"/>
                <a:r>
                  <a:rPr lang="en-US" sz="1400" dirty="0"/>
                  <a:t>an additional input of constant value +1</a:t>
                </a:r>
                <a:r>
                  <a:rPr lang="en-US" sz="1400" dirty="0" smtClean="0"/>
                  <a:t>.</a:t>
                </a:r>
              </a:p>
              <a:p>
                <a:pPr lvl="2"/>
                <a:r>
                  <a:rPr lang="en-US" sz="1400" dirty="0"/>
                  <a:t>an additional weight value associated with the constant input.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680" r="-22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7061D8-71D0-469F-B3AC-5035496F5AEE}" type="datetime1">
              <a:rPr lang="en-US" smtClean="0"/>
              <a:t>10/29/2020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Pttern recognition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page </a:t>
            </a:r>
            <a:fld id="{D92B8BA0-D749-4879-B022-8A2A307BA723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neural networks: SOM network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944" y="1197769"/>
            <a:ext cx="4762500" cy="4762500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93E473-6731-4E9A-9139-17E2327FAD78}" type="datetime1">
              <a:rPr lang="en-US" smtClean="0"/>
              <a:t>10/29/2020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page </a:t>
            </a:r>
            <a:fld id="{D92B8BA0-D749-4879-B022-8A2A307BA723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73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neural networks: </a:t>
            </a:r>
            <a:r>
              <a:rPr lang="en-US" altLang="zh-CN" dirty="0" smtClean="0"/>
              <a:t>RBM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Boltzmann Machine were first invented in 1985 by Geoffrey Hinton Its units produce binary </a:t>
            </a:r>
            <a:r>
              <a:rPr lang="en-US" altLang="zh-CN" dirty="0" smtClean="0"/>
              <a:t>results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93E473-6731-4E9A-9139-17E2327FAD78}" type="datetime1">
              <a:rPr lang="en-US" smtClean="0"/>
              <a:t>10/29/2020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page </a:t>
            </a:r>
            <a:fld id="{D92B8BA0-D749-4879-B022-8A2A307BA723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2002351" y="2468557"/>
                <a:ext cx="4787143" cy="118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351" y="2468557"/>
                <a:ext cx="4787143" cy="11890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1219200" y="3962400"/>
                <a:ext cx="6430222" cy="1137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sz="2400" dirty="0" smtClean="0"/>
                  <a:t> </a:t>
                </a:r>
                <a:r>
                  <a:rPr lang="en-US" altLang="zh-CN" sz="2400" dirty="0"/>
                  <a:t>is the connection strength between </a:t>
                </a:r>
                <a:r>
                  <a:rPr lang="en-US" altLang="zh-CN" sz="2400" dirty="0" smtClean="0"/>
                  <a:t>unit </a:t>
                </a:r>
                <a:r>
                  <a:rPr lang="en-US" altLang="zh-CN" sz="2400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dirty="0" smtClean="0"/>
                  <a:t> and </a:t>
                </a:r>
                <a:r>
                  <a:rPr lang="en-US" altLang="zh-CN" sz="24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zh-CN" sz="2400" dirty="0"/>
                  <a:t> is the </a:t>
                </a:r>
                <a:r>
                  <a:rPr lang="en-US" altLang="zh-CN" sz="2400" dirty="0" smtClean="0"/>
                  <a:t>state of unit </a:t>
                </a:r>
                <a:r>
                  <a:rPr lang="en-US" altLang="zh-CN" sz="2400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en-US" altLang="zh-CN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 smtClean="0"/>
                  <a:t> is </a:t>
                </a:r>
                <a:r>
                  <a:rPr lang="en-US" altLang="zh-CN" sz="2400" dirty="0"/>
                  <a:t>the bias of </a:t>
                </a:r>
                <a:r>
                  <a:rPr lang="en-US" altLang="zh-CN" sz="2400" dirty="0" smtClean="0"/>
                  <a:t>unit</a:t>
                </a:r>
                <a:r>
                  <a:rPr lang="en-US" altLang="zh-CN" sz="2400" dirty="0"/>
                  <a:t> </a:t>
                </a:r>
                <a:r>
                  <a:rPr lang="en-US" altLang="zh-CN" sz="2400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 smtClean="0"/>
                  <a:t>in </a:t>
                </a:r>
                <a:r>
                  <a:rPr lang="en-US" altLang="zh-CN" sz="2400" dirty="0"/>
                  <a:t>the global energy </a:t>
                </a:r>
                <a:r>
                  <a:rPr lang="en-US" altLang="zh-CN" sz="2400" dirty="0" smtClean="0"/>
                  <a:t>function</a:t>
                </a:r>
                <a:r>
                  <a:rPr lang="en-US" altLang="zh-CN" sz="2400" dirty="0"/>
                  <a:t> </a:t>
                </a:r>
                <a:endParaRPr lang="zh-CN" altLang="en-US" sz="2400" dirty="0"/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3962400"/>
                <a:ext cx="6430222" cy="1137747"/>
              </a:xfrm>
              <a:prstGeom prst="rect">
                <a:avLst/>
              </a:prstGeom>
              <a:blipFill>
                <a:blip r:embed="rId4"/>
                <a:stretch>
                  <a:fillRect l="-1611" t="-8021" r="-379" b="-149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85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neural networks: RBM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93E473-6731-4E9A-9139-17E2327FAD78}" type="datetime1">
              <a:rPr lang="en-US" smtClean="0"/>
              <a:t>10/29/2020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page </a:t>
            </a:r>
            <a:fld id="{D92B8BA0-D749-4879-B022-8A2A307BA723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Boltzmann Machine is a generative unsupervised models, which involve learning a probability distribution from an original </a:t>
            </a:r>
            <a:r>
              <a:rPr lang="en-US" altLang="zh-CN" dirty="0" smtClean="0"/>
              <a:t>dataset</a:t>
            </a:r>
          </a:p>
          <a:p>
            <a:r>
              <a:rPr lang="en-US" altLang="zh-CN" dirty="0"/>
              <a:t>Boltzmann Machine have an input layer </a:t>
            </a:r>
            <a:r>
              <a:rPr lang="en-US" altLang="zh-CN" dirty="0" smtClean="0"/>
              <a:t>(the </a:t>
            </a:r>
            <a:r>
              <a:rPr lang="en-US" altLang="zh-CN" dirty="0"/>
              <a:t>visible layer) and one or several hidden </a:t>
            </a:r>
            <a:r>
              <a:rPr lang="en-US" altLang="zh-CN" dirty="0" smtClean="0"/>
              <a:t>layers</a:t>
            </a:r>
          </a:p>
          <a:p>
            <a:endParaRPr lang="en-US" altLang="zh-CN" dirty="0" smtClean="0"/>
          </a:p>
        </p:txBody>
      </p:sp>
      <p:sp>
        <p:nvSpPr>
          <p:cNvPr id="13" name="内容占位符 10"/>
          <p:cNvSpPr txBox="1">
            <a:spLocks/>
          </p:cNvSpPr>
          <p:nvPr/>
        </p:nvSpPr>
        <p:spPr>
          <a:xfrm>
            <a:off x="587829" y="2948556"/>
            <a:ext cx="4136571" cy="322364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Boltzmann Machine is a fully connected network</a:t>
            </a:r>
            <a:endParaRPr lang="en-US" altLang="zh-CN" dirty="0" smtClean="0"/>
          </a:p>
          <a:p>
            <a:r>
              <a:rPr lang="en-US" altLang="zh-CN" dirty="0" smtClean="0"/>
              <a:t>The </a:t>
            </a:r>
            <a:r>
              <a:rPr lang="en-US" altLang="zh-CN" dirty="0"/>
              <a:t>required time order to collect equilibrium statistics grows exponentially with the machine's size, and with the magnitude of the connection strengths</a:t>
            </a:r>
            <a:endParaRPr lang="zh-CN" altLang="en-US" dirty="0"/>
          </a:p>
        </p:txBody>
      </p:sp>
      <p:pic>
        <p:nvPicPr>
          <p:cNvPr id="7176" name="Picture 8" descr="Boltzmann Machines | SpringerLin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757" y="2938559"/>
            <a:ext cx="3782243" cy="344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53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neural networks: RBM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restricted Boltzmann machine (RBM) is a generative stochastic artificial neural network that can learn a probability distribution over its set of inputs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93E473-6731-4E9A-9139-17E2327FAD78}" type="datetime1">
              <a:rPr lang="en-US" smtClean="0"/>
              <a:t>10/29/2020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page </a:t>
            </a:r>
            <a:fld id="{D92B8BA0-D749-4879-B022-8A2A307BA723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667000"/>
            <a:ext cx="6705600" cy="294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41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neural networks: RBM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Training algorithm: Contrastive Divergence</a:t>
                </a:r>
              </a:p>
              <a:p>
                <a:r>
                  <a:rPr lang="en-US" altLang="zh-CN" dirty="0" smtClean="0"/>
                  <a:t>Step 1. </a:t>
                </a:r>
                <a:r>
                  <a:rPr lang="en-US" altLang="zh-CN" dirty="0"/>
                  <a:t>Take a training sample 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dirty="0"/>
                  <a:t>, compute the probabilities of the hidden units and sample a hidden activation vector 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dirty="0"/>
                  <a:t> from this probability distribution.</a:t>
                </a:r>
              </a:p>
              <a:p>
                <a:r>
                  <a:rPr lang="en-US" altLang="zh-CN" dirty="0"/>
                  <a:t>Step 2. Compute the outer product of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dirty="0"/>
                  <a:t> and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dirty="0"/>
                  <a:t> and call this the positive gradient</a:t>
                </a:r>
                <a:r>
                  <a:rPr lang="en-US" altLang="zh-CN" dirty="0" smtClean="0"/>
                  <a:t>.</a:t>
                </a:r>
              </a:p>
              <a:p>
                <a:r>
                  <a:rPr lang="en-US" altLang="zh-CN" dirty="0" smtClean="0"/>
                  <a:t>Step 3</a:t>
                </a:r>
                <a:r>
                  <a:rPr lang="en-US" altLang="zh-CN" dirty="0"/>
                  <a:t>. From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dirty="0"/>
                  <a:t>, sample a reconstruction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'</a:t>
                </a:r>
                <a:r>
                  <a:rPr lang="en-US" altLang="zh-CN" dirty="0"/>
                  <a:t> of the visible units, then resample the hidden activations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'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from </a:t>
                </a:r>
                <a:r>
                  <a:rPr lang="en-US" altLang="zh-CN" dirty="0" smtClean="0"/>
                  <a:t>this</a:t>
                </a:r>
              </a:p>
              <a:p>
                <a:r>
                  <a:rPr lang="en-US" altLang="zh-CN" dirty="0"/>
                  <a:t>Step 4. Compute the outer product of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'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and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'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and call this the negative gradient</a:t>
                </a:r>
                <a:r>
                  <a:rPr lang="en-US" altLang="zh-CN" dirty="0" smtClean="0"/>
                  <a:t>.</a:t>
                </a:r>
              </a:p>
              <a:p>
                <a:r>
                  <a:rPr lang="en-US" altLang="zh-CN" dirty="0" smtClean="0"/>
                  <a:t>Step 5</a:t>
                </a:r>
                <a:r>
                  <a:rPr lang="en-US" altLang="zh-CN" dirty="0"/>
                  <a:t>. </a:t>
                </a:r>
                <a:r>
                  <a:rPr lang="en-US" altLang="zh-CN" dirty="0" smtClean="0"/>
                  <a:t>Update </a:t>
                </a:r>
                <a:r>
                  <a:rPr lang="en-US" altLang="zh-CN" dirty="0"/>
                  <a:t>to the weight </a:t>
                </a:r>
                <a:r>
                  <a:rPr lang="en-US" altLang="zh-CN" dirty="0" smtClean="0"/>
                  <a:t>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dirty="0" smtClean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 r="-7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93E473-6731-4E9A-9139-17E2327FAD78}" type="datetime1">
              <a:rPr lang="en-US" smtClean="0"/>
              <a:t>10/29/2020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page </a:t>
            </a:r>
            <a:fld id="{D92B8BA0-D749-4879-B022-8A2A307BA723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856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Artificial 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Given the activation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𝑛𝑒𝑡</m:t>
                    </m:r>
                    <m:r>
                      <a:rPr lang="en-US" b="0" i="0" smtClean="0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∑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:r>
                  <a:rPr lang="en-US" dirty="0"/>
                  <a:t>the output of the neuron is given </a:t>
                </a:r>
                <a:r>
                  <a:rPr lang="en-US" dirty="0" smtClean="0"/>
                  <a:t>by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𝑛𝑒𝑡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𝑖𝑓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 ∑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i="1" smtClean="0">
                                    <a:latin typeface="Cambria Math"/>
                                    <a:ea typeface="Cambria Math"/>
                                  </a:rPr>
                                  <m:t>≥</m:t>
                                </m:r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𝑖𝑓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 ∑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/>
                                  </a:rPr>
                                  <m:t>&lt;0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344" r="-1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3B05C9F-FAF1-45E1-A612-6FBF65FC5F6E}" type="datetime1">
              <a:rPr lang="en-US" smtClean="0"/>
              <a:t>10/29/2020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Pttern recognition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page </a:t>
            </a:r>
            <a:fld id="{D92B8BA0-D749-4879-B022-8A2A307BA723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2" name="椭圆 1"/>
          <p:cNvSpPr/>
          <p:nvPr/>
        </p:nvSpPr>
        <p:spPr>
          <a:xfrm>
            <a:off x="4191000" y="4191000"/>
            <a:ext cx="1143000" cy="1143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弧形 3"/>
          <p:cNvSpPr/>
          <p:nvPr/>
        </p:nvSpPr>
        <p:spPr>
          <a:xfrm rot="12563557">
            <a:off x="4772923" y="4029343"/>
            <a:ext cx="1334909" cy="1466313"/>
          </a:xfrm>
          <a:prstGeom prst="arc">
            <a:avLst>
              <a:gd name="adj1" fmla="val 17015439"/>
              <a:gd name="adj2" fmla="val 122968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>
            <a:endCxn id="2" idx="1"/>
          </p:cNvCxnSpPr>
          <p:nvPr/>
        </p:nvCxnSpPr>
        <p:spPr>
          <a:xfrm>
            <a:off x="3278206" y="3755171"/>
            <a:ext cx="1080182" cy="6032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3123747" y="4292119"/>
            <a:ext cx="1081541" cy="3594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3039601" y="4953000"/>
            <a:ext cx="1179974" cy="4164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endCxn id="2" idx="3"/>
          </p:cNvCxnSpPr>
          <p:nvPr/>
        </p:nvCxnSpPr>
        <p:spPr>
          <a:xfrm flipV="1">
            <a:off x="3287735" y="5166612"/>
            <a:ext cx="1070653" cy="762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4930440" y="4601028"/>
                <a:ext cx="251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440" y="4601028"/>
                <a:ext cx="251094" cy="369332"/>
              </a:xfrm>
              <a:prstGeom prst="rect">
                <a:avLst/>
              </a:prstGeom>
              <a:blipFill>
                <a:blip r:embed="rId3"/>
                <a:stretch>
                  <a:fillRect l="-29268" r="-24390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接箭头连接符 25"/>
          <p:cNvCxnSpPr>
            <a:stCxn id="2" idx="6"/>
          </p:cNvCxnSpPr>
          <p:nvPr/>
        </p:nvCxnSpPr>
        <p:spPr>
          <a:xfrm flipV="1">
            <a:off x="5334000" y="4762499"/>
            <a:ext cx="1355755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5765428" y="4313888"/>
                <a:ext cx="251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428" y="4313888"/>
                <a:ext cx="251094" cy="369332"/>
              </a:xfrm>
              <a:prstGeom prst="rect">
                <a:avLst/>
              </a:prstGeom>
              <a:blipFill>
                <a:blip r:embed="rId4"/>
                <a:stretch>
                  <a:fillRect l="-29268" r="-26829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3625275" y="3724411"/>
                <a:ext cx="4218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5275" y="3724411"/>
                <a:ext cx="421846" cy="369332"/>
              </a:xfrm>
              <a:prstGeom prst="rect">
                <a:avLst/>
              </a:prstGeom>
              <a:blipFill>
                <a:blip r:embed="rId5"/>
                <a:stretch>
                  <a:fillRect l="-10145" r="-5797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3530371" y="4114800"/>
                <a:ext cx="4289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371" y="4114800"/>
                <a:ext cx="428964" cy="369332"/>
              </a:xfrm>
              <a:prstGeom prst="rect">
                <a:avLst/>
              </a:prstGeom>
              <a:blipFill>
                <a:blip r:embed="rId6"/>
                <a:stretch>
                  <a:fillRect l="-8571" r="-5714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3484425" y="4761468"/>
                <a:ext cx="3853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425" y="4761468"/>
                <a:ext cx="385362" cy="369332"/>
              </a:xfrm>
              <a:prstGeom prst="rect">
                <a:avLst/>
              </a:prstGeom>
              <a:blipFill>
                <a:blip r:embed="rId7"/>
                <a:stretch>
                  <a:fillRect l="-11111" r="-6349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3592077" y="5547612"/>
                <a:ext cx="64330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2077" y="5547612"/>
                <a:ext cx="643300" cy="369332"/>
              </a:xfrm>
              <a:prstGeom prst="rect">
                <a:avLst/>
              </a:prstGeom>
              <a:blipFill>
                <a:blip r:embed="rId8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2892162" y="3444761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162" y="3444761"/>
                <a:ext cx="364908" cy="369332"/>
              </a:xfrm>
              <a:prstGeom prst="rect">
                <a:avLst/>
              </a:prstGeom>
              <a:blipFill>
                <a:blip r:embed="rId9"/>
                <a:stretch>
                  <a:fillRect l="-10000" r="-8333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2763667" y="3972652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3667" y="3972652"/>
                <a:ext cx="372025" cy="369332"/>
              </a:xfrm>
              <a:prstGeom prst="rect">
                <a:avLst/>
              </a:prstGeom>
              <a:blipFill>
                <a:blip r:embed="rId10"/>
                <a:stretch>
                  <a:fillRect l="-9836" r="-8197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2719577" y="5067881"/>
                <a:ext cx="3284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577" y="5067881"/>
                <a:ext cx="328423" cy="369332"/>
              </a:xfrm>
              <a:prstGeom prst="rect">
                <a:avLst/>
              </a:prstGeom>
              <a:blipFill>
                <a:blip r:embed="rId11"/>
                <a:stretch>
                  <a:fillRect l="-11111" r="-9259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2892162" y="5687309"/>
                <a:ext cx="3919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162" y="5687309"/>
                <a:ext cx="391902" cy="369332"/>
              </a:xfrm>
              <a:prstGeom prst="rect">
                <a:avLst/>
              </a:prstGeom>
              <a:blipFill>
                <a:blip r:embed="rId12"/>
                <a:stretch>
                  <a:fillRect l="-9231" r="-3077"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2813462" y="4505988"/>
                <a:ext cx="1378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462" y="4505988"/>
                <a:ext cx="137858" cy="307777"/>
              </a:xfrm>
              <a:prstGeom prst="rect">
                <a:avLst/>
              </a:prstGeom>
              <a:blipFill>
                <a:blip r:embed="rId13"/>
                <a:stretch>
                  <a:fillRect l="-40909" r="-45455" b="-39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3520540" y="4527057"/>
                <a:ext cx="3097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0540" y="4527057"/>
                <a:ext cx="30970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3553814" y="5218835"/>
                <a:ext cx="3097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814" y="5218835"/>
                <a:ext cx="30970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接连接符 46"/>
          <p:cNvCxnSpPr>
            <a:stCxn id="40" idx="1"/>
          </p:cNvCxnSpPr>
          <p:nvPr/>
        </p:nvCxnSpPr>
        <p:spPr>
          <a:xfrm flipH="1" flipV="1">
            <a:off x="1752601" y="3581401"/>
            <a:ext cx="966976" cy="1671146"/>
          </a:xfrm>
          <a:prstGeom prst="line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822961" y="3048000"/>
            <a:ext cx="2069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</a:rPr>
              <a:t>Input signal from </a:t>
            </a:r>
            <a:r>
              <a:rPr lang="en-US" altLang="zh-CN" sz="2000" i="1" dirty="0" err="1" smtClean="0">
                <a:solidFill>
                  <a:schemeClr val="accent1"/>
                </a:solidFill>
              </a:rPr>
              <a:t>i</a:t>
            </a:r>
            <a:r>
              <a:rPr lang="en-US" altLang="zh-CN" sz="2000" dirty="0" err="1" smtClean="0">
                <a:solidFill>
                  <a:schemeClr val="accent1"/>
                </a:solidFill>
              </a:rPr>
              <a:t>-th</a:t>
            </a:r>
            <a:r>
              <a:rPr lang="en-US" altLang="zh-CN" sz="2000" dirty="0" smtClean="0">
                <a:solidFill>
                  <a:schemeClr val="accent1"/>
                </a:solidFill>
              </a:rPr>
              <a:t> neuron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cxnSp>
        <p:nvCxnSpPr>
          <p:cNvPr id="53" name="直接连接符 52"/>
          <p:cNvCxnSpPr>
            <a:stCxn id="32" idx="2"/>
          </p:cNvCxnSpPr>
          <p:nvPr/>
        </p:nvCxnSpPr>
        <p:spPr>
          <a:xfrm>
            <a:off x="3677106" y="5130800"/>
            <a:ext cx="738220" cy="707463"/>
          </a:xfrm>
          <a:prstGeom prst="line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/>
              <p:cNvSpPr txBox="1"/>
              <p:nvPr/>
            </p:nvSpPr>
            <p:spPr>
              <a:xfrm>
                <a:off x="4376001" y="5702300"/>
                <a:ext cx="185420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smtClean="0">
                    <a:solidFill>
                      <a:schemeClr val="accent1"/>
                    </a:solidFill>
                  </a:rPr>
                  <a:t>Weight of input signal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6" name="文本框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001" y="5702300"/>
                <a:ext cx="1854203" cy="707886"/>
              </a:xfrm>
              <a:prstGeom prst="rect">
                <a:avLst/>
              </a:prstGeom>
              <a:blipFill>
                <a:blip r:embed="rId16"/>
                <a:stretch>
                  <a:fillRect l="-3618" t="-4274" r="-2961" b="-136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直接连接符 56"/>
          <p:cNvCxnSpPr>
            <a:stCxn id="2" idx="0"/>
          </p:cNvCxnSpPr>
          <p:nvPr/>
        </p:nvCxnSpPr>
        <p:spPr>
          <a:xfrm flipV="1">
            <a:off x="4762500" y="3579108"/>
            <a:ext cx="386460" cy="611892"/>
          </a:xfrm>
          <a:prstGeom prst="line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6338492" y="3505200"/>
                <a:ext cx="2653108" cy="708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smtClean="0">
                    <a:solidFill>
                      <a:schemeClr val="accent1"/>
                    </a:solidFill>
                  </a:rPr>
                  <a:t>Output signal</a:t>
                </a:r>
              </a:p>
              <a:p>
                <a:r>
                  <a:rPr lang="en-US" altLang="zh-CN" sz="2000" dirty="0" smtClean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altLang="zh-CN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492" y="3505200"/>
                <a:ext cx="2653108" cy="708848"/>
              </a:xfrm>
              <a:prstGeom prst="rect">
                <a:avLst/>
              </a:prstGeom>
              <a:blipFill>
                <a:blip r:embed="rId17"/>
                <a:stretch>
                  <a:fillRect l="-2529" t="-26724" b="-1034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接连接符 60"/>
          <p:cNvCxnSpPr/>
          <p:nvPr/>
        </p:nvCxnSpPr>
        <p:spPr>
          <a:xfrm>
            <a:off x="5179748" y="4904587"/>
            <a:ext cx="711227" cy="410932"/>
          </a:xfrm>
          <a:prstGeom prst="line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/>
        </p:nvSpPr>
        <p:spPr>
          <a:xfrm>
            <a:off x="5765429" y="5237158"/>
            <a:ext cx="1659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</a:rPr>
              <a:t>A threshold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868093" y="3200400"/>
            <a:ext cx="1227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</a:rPr>
              <a:t>A neuron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cxnSp>
        <p:nvCxnSpPr>
          <p:cNvPr id="71" name="直接连接符 70"/>
          <p:cNvCxnSpPr/>
          <p:nvPr/>
        </p:nvCxnSpPr>
        <p:spPr>
          <a:xfrm flipV="1">
            <a:off x="5924377" y="3910894"/>
            <a:ext cx="476423" cy="508706"/>
          </a:xfrm>
          <a:prstGeom prst="line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Example</a:t>
            </a:r>
          </a:p>
        </p:txBody>
      </p:sp>
      <p:sp>
        <p:nvSpPr>
          <p:cNvPr id="1229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An artificial neuron can be used to compute the logic AND function.</a:t>
            </a:r>
          </a:p>
          <a:p>
            <a:r>
              <a:rPr lang="en-US" altLang="en-US" dirty="0" smtClean="0"/>
              <a:t>The neuron has three inputs</a:t>
            </a:r>
          </a:p>
          <a:p>
            <a:pPr lvl="1"/>
            <a:r>
              <a:rPr lang="en-US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dirty="0" smtClean="0"/>
              <a:t> and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en-US" dirty="0" smtClean="0"/>
              <a:t> are the original inputs.</a:t>
            </a:r>
          </a:p>
          <a:p>
            <a:pPr lvl="1"/>
            <a:r>
              <a:rPr lang="en-US" altLang="en-US" dirty="0" smtClean="0"/>
              <a:t>The third is the bias input which has a constant value of +1.</a:t>
            </a:r>
          </a:p>
          <a:p>
            <a:r>
              <a:rPr lang="en-US" altLang="en-US" dirty="0" smtClean="0"/>
              <a:t>The input data and bias have weights of +1, +1, and –2 respectively.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26BB64-B79B-4323-834E-7CBA01682CD9}" type="datetime1">
              <a:rPr lang="en-US" smtClean="0"/>
              <a:t>10/29/2020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page </a:t>
            </a:r>
            <a:fld id="{D92B8BA0-D749-4879-B022-8A2A307BA723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Example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590800"/>
            <a:ext cx="5511800" cy="237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02F29A-9A5A-4B66-BDA4-FF95850E09F6}" type="datetime1">
              <a:rPr lang="en-US" smtClean="0"/>
              <a:t>10/29/2020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Pttern recognition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page </a:t>
            </a:r>
            <a:fld id="{D92B8BA0-D749-4879-B022-8A2A307BA723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Example</a:t>
            </a:r>
          </a:p>
        </p:txBody>
      </p:sp>
      <p:sp>
        <p:nvSpPr>
          <p:cNvPr id="14338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The neuron computes the values of x+y-2.</a:t>
            </a:r>
          </a:p>
          <a:p>
            <a:r>
              <a:rPr lang="en-US" altLang="en-US" smtClean="0"/>
              <a:t>If this value is less than 0, it returns –1, otherwise a 1.</a:t>
            </a:r>
          </a:p>
          <a:p>
            <a:r>
              <a:rPr lang="en-US" altLang="en-US" smtClean="0"/>
              <a:t>The logical OR function can be similarly computed by changing the bias weight to -1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0C9B03-518D-45F9-88DC-0DD153C61C8F}" type="datetime1">
              <a:rPr lang="en-US" smtClean="0"/>
              <a:t>10/29/2020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page </a:t>
            </a:r>
            <a:fld id="{D92B8BA0-D749-4879-B022-8A2A307BA723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回顾">
    <a:dk1>
      <a:srgbClr val="000000"/>
    </a:dk1>
    <a:lt1>
      <a:sysClr val="window" lastClr="FFFFFF"/>
    </a:lt1>
    <a:dk2>
      <a:srgbClr val="637052"/>
    </a:dk2>
    <a:lt2>
      <a:srgbClr val="CCDDEA"/>
    </a:lt2>
    <a:accent1>
      <a:srgbClr val="E48312"/>
    </a:accent1>
    <a:accent2>
      <a:srgbClr val="BD582C"/>
    </a:accent2>
    <a:accent3>
      <a:srgbClr val="865640"/>
    </a:accent3>
    <a:accent4>
      <a:srgbClr val="9B8357"/>
    </a:accent4>
    <a:accent5>
      <a:srgbClr val="C2BC80"/>
    </a:accent5>
    <a:accent6>
      <a:srgbClr val="94A088"/>
    </a:accent6>
    <a:hlink>
      <a:srgbClr val="2998E3"/>
    </a:hlink>
    <a:folHlink>
      <a:srgbClr val="8C8C8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5579</TotalTime>
  <Words>2428</Words>
  <Application>Microsoft Office PowerPoint</Application>
  <PresentationFormat>全屏显示(4:3)</PresentationFormat>
  <Paragraphs>519</Paragraphs>
  <Slides>54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2" baseType="lpstr">
      <vt:lpstr>等线</vt:lpstr>
      <vt:lpstr>宋体</vt:lpstr>
      <vt:lpstr>Arial</vt:lpstr>
      <vt:lpstr>Calibri</vt:lpstr>
      <vt:lpstr>Calibri Light</vt:lpstr>
      <vt:lpstr>Cambria Math</vt:lpstr>
      <vt:lpstr>Times New Roman</vt:lpstr>
      <vt:lpstr>回顾</vt:lpstr>
      <vt:lpstr>Neural Network</vt:lpstr>
      <vt:lpstr>Neural Network</vt:lpstr>
      <vt:lpstr>Neural Network</vt:lpstr>
      <vt:lpstr>Artificial neuron</vt:lpstr>
      <vt:lpstr>Artificial neuron</vt:lpstr>
      <vt:lpstr>Artificial neuron</vt:lpstr>
      <vt:lpstr>Example</vt:lpstr>
      <vt:lpstr>Example</vt:lpstr>
      <vt:lpstr>Example</vt:lpstr>
      <vt:lpstr>Example</vt:lpstr>
      <vt:lpstr>Perceptron</vt:lpstr>
      <vt:lpstr>Perceptron</vt:lpstr>
      <vt:lpstr>Perceptron</vt:lpstr>
      <vt:lpstr>Perceptron</vt:lpstr>
      <vt:lpstr>Perceptron</vt:lpstr>
      <vt:lpstr>Example</vt:lpstr>
      <vt:lpstr>Example</vt:lpstr>
      <vt:lpstr>Example</vt:lpstr>
      <vt:lpstr>Exclusive-OR</vt:lpstr>
      <vt:lpstr>Exclusive-OR</vt:lpstr>
      <vt:lpstr>Multi-layer feedforward neural network</vt:lpstr>
      <vt:lpstr>Backpropagation learning</vt:lpstr>
      <vt:lpstr>Backpropagation learning</vt:lpstr>
      <vt:lpstr>Backpropagation learning</vt:lpstr>
      <vt:lpstr>Backpropagation learning</vt:lpstr>
      <vt:lpstr>Backpropagation learning</vt:lpstr>
      <vt:lpstr>Backpropagation learning</vt:lpstr>
      <vt:lpstr>Backpropagation learning</vt:lpstr>
      <vt:lpstr>Backpropagation learning</vt:lpstr>
      <vt:lpstr>Backpropagation learning</vt:lpstr>
      <vt:lpstr>Backpropagation learning</vt:lpstr>
      <vt:lpstr>Backpropagation learning</vt:lpstr>
      <vt:lpstr>BP algorithm</vt:lpstr>
      <vt:lpstr>Backpropagation learning</vt:lpstr>
      <vt:lpstr>Backpropagation learning</vt:lpstr>
      <vt:lpstr>Backpropagation learning</vt:lpstr>
      <vt:lpstr>Backpropagation learning</vt:lpstr>
      <vt:lpstr>Backpropagation learning</vt:lpstr>
      <vt:lpstr>Design issues</vt:lpstr>
      <vt:lpstr>Characteristics of neural networks</vt:lpstr>
      <vt:lpstr>Other neural networks: RBF network</vt:lpstr>
      <vt:lpstr>Other neural networks: RBF network</vt:lpstr>
      <vt:lpstr>Other neural networks: RBF network</vt:lpstr>
      <vt:lpstr>Other neural networks: ART network</vt:lpstr>
      <vt:lpstr>Other neural networks: ART network</vt:lpstr>
      <vt:lpstr>Other neural networks: ART network</vt:lpstr>
      <vt:lpstr>Other neural networks: ART network</vt:lpstr>
      <vt:lpstr>Other neural networks: ART network</vt:lpstr>
      <vt:lpstr>Other neural networks: SOM network</vt:lpstr>
      <vt:lpstr>Other neural networks: SOM network</vt:lpstr>
      <vt:lpstr>Other neural networks: RBM</vt:lpstr>
      <vt:lpstr>Other neural networks: RBM</vt:lpstr>
      <vt:lpstr>Other neural networks: RBM</vt:lpstr>
      <vt:lpstr>Other neural networks: RBM</vt:lpstr>
    </vt:vector>
  </TitlesOfParts>
  <Company>Tongji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</dc:title>
  <dc:creator>Ying Shen</dc:creator>
  <cp:lastModifiedBy>Ying</cp:lastModifiedBy>
  <cp:revision>324</cp:revision>
  <dcterms:created xsi:type="dcterms:W3CDTF">2013-09-24T08:00:09Z</dcterms:created>
  <dcterms:modified xsi:type="dcterms:W3CDTF">2020-10-29T11:21:28Z</dcterms:modified>
</cp:coreProperties>
</file>